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84" autoAdjust="0"/>
    <p:restoredTop sz="94660"/>
  </p:normalViewPr>
  <p:slideViewPr>
    <p:cSldViewPr snapToGrid="0">
      <p:cViewPr>
        <p:scale>
          <a:sx n="125" d="100"/>
          <a:sy n="125" d="100"/>
        </p:scale>
        <p:origin x="1349" y="1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62752A2-273B-4707-A518-4AFE02AF8864}" type="datetimeFigureOut">
              <a:rPr kumimoji="1" lang="ja-JP" altLang="en-US" smtClean="0"/>
              <a:t>2024/9/25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90B519-7BEE-44A9-8A7F-36CEFC0F8F0E}" type="slidenum">
              <a:rPr kumimoji="1" lang="ja-JP" altLang="en-US" smtClean="0"/>
              <a:t>‹#›</a:t>
            </a:fld>
            <a:endParaRPr kumimoji="1" lang="ja-JP" altLang="en-US"/>
          </a:p>
        </p:txBody>
      </p:sp>
    </p:spTree>
    <p:extLst>
      <p:ext uri="{BB962C8B-B14F-4D97-AF65-F5344CB8AC3E}">
        <p14:creationId xmlns:p14="http://schemas.microsoft.com/office/powerpoint/2010/main" val="398039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62752A2-273B-4707-A518-4AFE02AF8864}" type="datetimeFigureOut">
              <a:rPr kumimoji="1" lang="ja-JP" altLang="en-US" smtClean="0"/>
              <a:t>2024/9/25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90B519-7BEE-44A9-8A7F-36CEFC0F8F0E}" type="slidenum">
              <a:rPr kumimoji="1" lang="ja-JP" altLang="en-US" smtClean="0"/>
              <a:t>‹#›</a:t>
            </a:fld>
            <a:endParaRPr kumimoji="1" lang="ja-JP" altLang="en-US"/>
          </a:p>
        </p:txBody>
      </p:sp>
    </p:spTree>
    <p:extLst>
      <p:ext uri="{BB962C8B-B14F-4D97-AF65-F5344CB8AC3E}">
        <p14:creationId xmlns:p14="http://schemas.microsoft.com/office/powerpoint/2010/main" val="3834782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62752A2-273B-4707-A518-4AFE02AF8864}" type="datetimeFigureOut">
              <a:rPr kumimoji="1" lang="ja-JP" altLang="en-US" smtClean="0"/>
              <a:t>2024/9/25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90B519-7BEE-44A9-8A7F-36CEFC0F8F0E}" type="slidenum">
              <a:rPr kumimoji="1" lang="ja-JP" altLang="en-US" smtClean="0"/>
              <a:t>‹#›</a:t>
            </a:fld>
            <a:endParaRPr kumimoji="1" lang="ja-JP" altLang="en-US"/>
          </a:p>
        </p:txBody>
      </p:sp>
    </p:spTree>
    <p:extLst>
      <p:ext uri="{BB962C8B-B14F-4D97-AF65-F5344CB8AC3E}">
        <p14:creationId xmlns:p14="http://schemas.microsoft.com/office/powerpoint/2010/main" val="1778826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62752A2-273B-4707-A518-4AFE02AF8864}" type="datetimeFigureOut">
              <a:rPr kumimoji="1" lang="ja-JP" altLang="en-US" smtClean="0"/>
              <a:t>2024/9/25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90B519-7BEE-44A9-8A7F-36CEFC0F8F0E}" type="slidenum">
              <a:rPr kumimoji="1" lang="ja-JP" altLang="en-US" smtClean="0"/>
              <a:t>‹#›</a:t>
            </a:fld>
            <a:endParaRPr kumimoji="1" lang="ja-JP" altLang="en-US"/>
          </a:p>
        </p:txBody>
      </p:sp>
    </p:spTree>
    <p:extLst>
      <p:ext uri="{BB962C8B-B14F-4D97-AF65-F5344CB8AC3E}">
        <p14:creationId xmlns:p14="http://schemas.microsoft.com/office/powerpoint/2010/main" val="1256512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62752A2-273B-4707-A518-4AFE02AF8864}" type="datetimeFigureOut">
              <a:rPr kumimoji="1" lang="ja-JP" altLang="en-US" smtClean="0"/>
              <a:t>2024/9/25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90B519-7BEE-44A9-8A7F-36CEFC0F8F0E}" type="slidenum">
              <a:rPr kumimoji="1" lang="ja-JP" altLang="en-US" smtClean="0"/>
              <a:t>‹#›</a:t>
            </a:fld>
            <a:endParaRPr kumimoji="1" lang="ja-JP" altLang="en-US"/>
          </a:p>
        </p:txBody>
      </p:sp>
    </p:spTree>
    <p:extLst>
      <p:ext uri="{BB962C8B-B14F-4D97-AF65-F5344CB8AC3E}">
        <p14:creationId xmlns:p14="http://schemas.microsoft.com/office/powerpoint/2010/main" val="3102311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62752A2-273B-4707-A518-4AFE02AF8864}" type="datetimeFigureOut">
              <a:rPr kumimoji="1" lang="ja-JP" altLang="en-US" smtClean="0"/>
              <a:t>2024/9/25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490B519-7BEE-44A9-8A7F-36CEFC0F8F0E}" type="slidenum">
              <a:rPr kumimoji="1" lang="ja-JP" altLang="en-US" smtClean="0"/>
              <a:t>‹#›</a:t>
            </a:fld>
            <a:endParaRPr kumimoji="1" lang="ja-JP" altLang="en-US"/>
          </a:p>
        </p:txBody>
      </p:sp>
    </p:spTree>
    <p:extLst>
      <p:ext uri="{BB962C8B-B14F-4D97-AF65-F5344CB8AC3E}">
        <p14:creationId xmlns:p14="http://schemas.microsoft.com/office/powerpoint/2010/main" val="1033681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62752A2-273B-4707-A518-4AFE02AF8864}" type="datetimeFigureOut">
              <a:rPr kumimoji="1" lang="ja-JP" altLang="en-US" smtClean="0"/>
              <a:t>2024/9/25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490B519-7BEE-44A9-8A7F-36CEFC0F8F0E}" type="slidenum">
              <a:rPr kumimoji="1" lang="ja-JP" altLang="en-US" smtClean="0"/>
              <a:t>‹#›</a:t>
            </a:fld>
            <a:endParaRPr kumimoji="1" lang="ja-JP" altLang="en-US"/>
          </a:p>
        </p:txBody>
      </p:sp>
    </p:spTree>
    <p:extLst>
      <p:ext uri="{BB962C8B-B14F-4D97-AF65-F5344CB8AC3E}">
        <p14:creationId xmlns:p14="http://schemas.microsoft.com/office/powerpoint/2010/main" val="2276402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62752A2-273B-4707-A518-4AFE02AF8864}" type="datetimeFigureOut">
              <a:rPr kumimoji="1" lang="ja-JP" altLang="en-US" smtClean="0"/>
              <a:t>2024/9/25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490B519-7BEE-44A9-8A7F-36CEFC0F8F0E}" type="slidenum">
              <a:rPr kumimoji="1" lang="ja-JP" altLang="en-US" smtClean="0"/>
              <a:t>‹#›</a:t>
            </a:fld>
            <a:endParaRPr kumimoji="1" lang="ja-JP" altLang="en-US"/>
          </a:p>
        </p:txBody>
      </p:sp>
    </p:spTree>
    <p:extLst>
      <p:ext uri="{BB962C8B-B14F-4D97-AF65-F5344CB8AC3E}">
        <p14:creationId xmlns:p14="http://schemas.microsoft.com/office/powerpoint/2010/main" val="3351165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2752A2-273B-4707-A518-4AFE02AF8864}" type="datetimeFigureOut">
              <a:rPr kumimoji="1" lang="ja-JP" altLang="en-US" smtClean="0"/>
              <a:t>2024/9/25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490B519-7BEE-44A9-8A7F-36CEFC0F8F0E}" type="slidenum">
              <a:rPr kumimoji="1" lang="ja-JP" altLang="en-US" smtClean="0"/>
              <a:t>‹#›</a:t>
            </a:fld>
            <a:endParaRPr kumimoji="1" lang="ja-JP" altLang="en-US"/>
          </a:p>
        </p:txBody>
      </p:sp>
    </p:spTree>
    <p:extLst>
      <p:ext uri="{BB962C8B-B14F-4D97-AF65-F5344CB8AC3E}">
        <p14:creationId xmlns:p14="http://schemas.microsoft.com/office/powerpoint/2010/main" val="125411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62752A2-273B-4707-A518-4AFE02AF8864}" type="datetimeFigureOut">
              <a:rPr kumimoji="1" lang="ja-JP" altLang="en-US" smtClean="0"/>
              <a:t>2024/9/25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490B519-7BEE-44A9-8A7F-36CEFC0F8F0E}" type="slidenum">
              <a:rPr kumimoji="1" lang="ja-JP" altLang="en-US" smtClean="0"/>
              <a:t>‹#›</a:t>
            </a:fld>
            <a:endParaRPr kumimoji="1" lang="ja-JP" altLang="en-US"/>
          </a:p>
        </p:txBody>
      </p:sp>
    </p:spTree>
    <p:extLst>
      <p:ext uri="{BB962C8B-B14F-4D97-AF65-F5344CB8AC3E}">
        <p14:creationId xmlns:p14="http://schemas.microsoft.com/office/powerpoint/2010/main" val="2219194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62752A2-273B-4707-A518-4AFE02AF8864}" type="datetimeFigureOut">
              <a:rPr kumimoji="1" lang="ja-JP" altLang="en-US" smtClean="0"/>
              <a:t>2024/9/25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490B519-7BEE-44A9-8A7F-36CEFC0F8F0E}" type="slidenum">
              <a:rPr kumimoji="1" lang="ja-JP" altLang="en-US" smtClean="0"/>
              <a:t>‹#›</a:t>
            </a:fld>
            <a:endParaRPr kumimoji="1" lang="ja-JP" altLang="en-US"/>
          </a:p>
        </p:txBody>
      </p:sp>
    </p:spTree>
    <p:extLst>
      <p:ext uri="{BB962C8B-B14F-4D97-AF65-F5344CB8AC3E}">
        <p14:creationId xmlns:p14="http://schemas.microsoft.com/office/powerpoint/2010/main" val="837370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62752A2-273B-4707-A518-4AFE02AF8864}" type="datetimeFigureOut">
              <a:rPr kumimoji="1" lang="ja-JP" altLang="en-US" smtClean="0"/>
              <a:t>2024/9/25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490B519-7BEE-44A9-8A7F-36CEFC0F8F0E}" type="slidenum">
              <a:rPr kumimoji="1" lang="ja-JP" altLang="en-US" smtClean="0"/>
              <a:t>‹#›</a:t>
            </a:fld>
            <a:endParaRPr kumimoji="1" lang="ja-JP" altLang="en-US"/>
          </a:p>
        </p:txBody>
      </p:sp>
    </p:spTree>
    <p:extLst>
      <p:ext uri="{BB962C8B-B14F-4D97-AF65-F5344CB8AC3E}">
        <p14:creationId xmlns:p14="http://schemas.microsoft.com/office/powerpoint/2010/main" val="9746561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5239" y="47627"/>
            <a:ext cx="6857999" cy="1133469"/>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p:cNvSpPr txBox="1"/>
          <p:nvPr/>
        </p:nvSpPr>
        <p:spPr>
          <a:xfrm>
            <a:off x="593202" y="112763"/>
            <a:ext cx="3647152" cy="923330"/>
          </a:xfrm>
          <a:prstGeom prst="rect">
            <a:avLst/>
          </a:prstGeom>
          <a:noFill/>
        </p:spPr>
        <p:txBody>
          <a:bodyPr wrap="none" rtlCol="0">
            <a:spAutoFit/>
          </a:bodyPr>
          <a:lstStyle/>
          <a:p>
            <a:r>
              <a:rPr kumimoji="1" lang="ja-JP" altLang="en-US" sz="5400" dirty="0" smtClean="0">
                <a:solidFill>
                  <a:schemeClr val="bg1"/>
                </a:solidFill>
                <a:effectLst>
                  <a:outerShdw blurRad="50800" dist="38100" dir="2700000" algn="tl" rotWithShape="0">
                    <a:prstClr val="black">
                      <a:alpha val="40000"/>
                    </a:prstClr>
                  </a:outerShdw>
                </a:effectLst>
                <a:latin typeface="ＤＦ特太ゴシック体" panose="020B0509000000000000" pitchFamily="49" charset="-128"/>
                <a:ea typeface="ＤＦ特太ゴシック体" panose="020B0509000000000000" pitchFamily="49" charset="-128"/>
              </a:rPr>
              <a:t>鈴原だより</a:t>
            </a:r>
            <a:endParaRPr kumimoji="1" lang="ja-JP" altLang="en-US" sz="5400" dirty="0">
              <a:solidFill>
                <a:schemeClr val="bg1"/>
              </a:solidFill>
              <a:effectLst>
                <a:outerShdw blurRad="50800" dist="38100" dir="2700000" algn="tl" rotWithShape="0">
                  <a:prstClr val="black">
                    <a:alpha val="40000"/>
                  </a:prstClr>
                </a:outerShdw>
              </a:effectLst>
              <a:latin typeface="ＤＦ特太ゴシック体" panose="020B0509000000000000" pitchFamily="49" charset="-128"/>
              <a:ea typeface="ＤＦ特太ゴシック体" panose="020B0509000000000000" pitchFamily="49" charset="-128"/>
            </a:endParaRPr>
          </a:p>
        </p:txBody>
      </p:sp>
      <p:sp>
        <p:nvSpPr>
          <p:cNvPr id="7" name="テキスト ボックス 6"/>
          <p:cNvSpPr txBox="1"/>
          <p:nvPr/>
        </p:nvSpPr>
        <p:spPr>
          <a:xfrm>
            <a:off x="0" y="843733"/>
            <a:ext cx="3585533" cy="384721"/>
          </a:xfrm>
          <a:prstGeom prst="rect">
            <a:avLst/>
          </a:prstGeom>
          <a:noFill/>
        </p:spPr>
        <p:txBody>
          <a:bodyPr wrap="none" rtlCol="0">
            <a:spAutoFit/>
          </a:bodyPr>
          <a:lstStyle/>
          <a:p>
            <a:r>
              <a:rPr lang="en-US" altLang="ja-JP" sz="1900" dirty="0" err="1" smtClean="0">
                <a:solidFill>
                  <a:schemeClr val="bg1"/>
                </a:solidFill>
              </a:rPr>
              <a:t>S</a:t>
            </a:r>
            <a:r>
              <a:rPr kumimoji="1" lang="en-US" altLang="ja-JP" sz="1900" dirty="0" err="1" smtClean="0">
                <a:solidFill>
                  <a:schemeClr val="bg1"/>
                </a:solidFill>
              </a:rPr>
              <a:t>uzuhara</a:t>
            </a:r>
            <a:r>
              <a:rPr kumimoji="1" lang="en-US" altLang="ja-JP" sz="1900" dirty="0" smtClean="0">
                <a:solidFill>
                  <a:schemeClr val="bg1"/>
                </a:solidFill>
              </a:rPr>
              <a:t> Elementary School News</a:t>
            </a:r>
            <a:endParaRPr kumimoji="1" lang="ja-JP" altLang="en-US" sz="1900" dirty="0">
              <a:solidFill>
                <a:schemeClr val="bg1"/>
              </a:solidFill>
            </a:endParaRPr>
          </a:p>
        </p:txBody>
      </p:sp>
      <p:sp>
        <p:nvSpPr>
          <p:cNvPr id="8" name="テキスト ボックス 7"/>
          <p:cNvSpPr txBox="1"/>
          <p:nvPr/>
        </p:nvSpPr>
        <p:spPr>
          <a:xfrm>
            <a:off x="0" y="0"/>
            <a:ext cx="2448106" cy="276999"/>
          </a:xfrm>
          <a:prstGeom prst="rect">
            <a:avLst/>
          </a:prstGeom>
          <a:noFill/>
        </p:spPr>
        <p:txBody>
          <a:bodyPr wrap="none" rtlCol="0">
            <a:spAutoFit/>
          </a:bodyPr>
          <a:lstStyle/>
          <a:p>
            <a:r>
              <a:rPr kumimoji="1" lang="ja-JP" altLang="en-US" sz="1200" dirty="0" smtClean="0">
                <a:solidFill>
                  <a:schemeClr val="bg1"/>
                </a:solidFill>
              </a:rPr>
              <a:t>伊丹市立鈴原小学校学校通信</a:t>
            </a:r>
            <a:r>
              <a:rPr kumimoji="1" lang="ja-JP" altLang="en-US" sz="1200" dirty="0" smtClean="0">
                <a:solidFill>
                  <a:schemeClr val="bg1"/>
                </a:solidFill>
              </a:rPr>
              <a:t>№４</a:t>
            </a:r>
            <a:endParaRPr kumimoji="1" lang="ja-JP" altLang="en-US" sz="1200" dirty="0">
              <a:solidFill>
                <a:schemeClr val="bg1"/>
              </a:solidFill>
            </a:endParaRPr>
          </a:p>
        </p:txBody>
      </p:sp>
      <p:pic>
        <p:nvPicPr>
          <p:cNvPr id="9" name="図 8"/>
          <p:cNvPicPr>
            <a:picLocks noChangeAspect="1"/>
          </p:cNvPicPr>
          <p:nvPr/>
        </p:nvPicPr>
        <p:blipFill rotWithShape="1">
          <a:blip r:embed="rId2"/>
          <a:srcRect l="8085" t="8172" r="9233" b="9544"/>
          <a:stretch/>
        </p:blipFill>
        <p:spPr>
          <a:xfrm>
            <a:off x="0" y="266700"/>
            <a:ext cx="714375" cy="695325"/>
          </a:xfrm>
          <a:prstGeom prst="rect">
            <a:avLst/>
          </a:prstGeom>
        </p:spPr>
      </p:pic>
      <p:pic>
        <p:nvPicPr>
          <p:cNvPr id="10" name="図 9"/>
          <p:cNvPicPr>
            <a:picLocks noChangeAspect="1"/>
          </p:cNvPicPr>
          <p:nvPr/>
        </p:nvPicPr>
        <p:blipFill>
          <a:blip r:embed="rId3" cstate="print">
            <a:duotone>
              <a:prstClr val="black"/>
              <a:schemeClr val="tx2">
                <a:lumMod val="60000"/>
                <a:lumOff val="40000"/>
                <a:tint val="45000"/>
                <a:satMod val="400000"/>
              </a:schemeClr>
            </a:duotone>
            <a:extLst>
              <a:ext uri="{BEBA8EAE-BF5A-486C-A8C5-ECC9F3942E4B}">
                <a14:imgProps xmlns:a14="http://schemas.microsoft.com/office/drawing/2010/main">
                  <a14:imgLayer r:embed="rId4">
                    <a14:imgEffect>
                      <a14:backgroundRemoval t="0" b="100000" l="0" r="100000">
                        <a14:backgroundMark x1="3939" y1="16917" x2="3939" y2="16917"/>
                        <a14:backgroundMark x1="84545" y1="9398" x2="84545" y2="9398"/>
                        <a14:backgroundMark x1="83939" y1="84962" x2="83939" y2="84962"/>
                        <a14:backgroundMark x1="14545" y1="93233" x2="14545" y2="93233"/>
                        <a14:backgroundMark x1="15758" y1="12782" x2="15758" y2="12782"/>
                      </a14:backgroundRemoval>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5800986" y="249523"/>
            <a:ext cx="989977" cy="798189"/>
          </a:xfrm>
          <a:prstGeom prst="rect">
            <a:avLst/>
          </a:prstGeom>
          <a:solidFill>
            <a:schemeClr val="tx2">
              <a:lumMod val="50000"/>
            </a:schemeClr>
          </a:solidFill>
        </p:spPr>
      </p:pic>
      <p:sp>
        <p:nvSpPr>
          <p:cNvPr id="11" name="テキスト ボックス 10"/>
          <p:cNvSpPr txBox="1"/>
          <p:nvPr/>
        </p:nvSpPr>
        <p:spPr>
          <a:xfrm rot="20199260">
            <a:off x="3968090" y="-141483"/>
            <a:ext cx="2497800" cy="854080"/>
          </a:xfrm>
          <a:prstGeom prst="rect">
            <a:avLst/>
          </a:prstGeom>
          <a:noFill/>
        </p:spPr>
        <p:txBody>
          <a:bodyPr wrap="none" rtlCol="0">
            <a:spAutoFit/>
          </a:bodyPr>
          <a:lstStyle/>
          <a:p>
            <a:r>
              <a:rPr kumimoji="1" lang="en-US" altLang="ja-JP" dirty="0" smtClean="0">
                <a:solidFill>
                  <a:schemeClr val="bg1"/>
                </a:solidFill>
              </a:rPr>
              <a:t>Contents</a:t>
            </a:r>
          </a:p>
          <a:p>
            <a:endParaRPr kumimoji="1" lang="en-US" altLang="ja-JP" sz="1050" dirty="0" smtClean="0">
              <a:solidFill>
                <a:schemeClr val="bg1"/>
              </a:solidFill>
            </a:endParaRPr>
          </a:p>
          <a:p>
            <a:r>
              <a:rPr kumimoji="1" lang="ja-JP" altLang="en-US" sz="1050" dirty="0" smtClean="0">
                <a:solidFill>
                  <a:schemeClr val="bg1"/>
                </a:solidFill>
              </a:rPr>
              <a:t>保護者の皆様へ</a:t>
            </a:r>
            <a:endParaRPr lang="en-US" altLang="ja-JP" sz="1050" dirty="0">
              <a:solidFill>
                <a:schemeClr val="bg1"/>
              </a:solidFill>
            </a:endParaRPr>
          </a:p>
          <a:p>
            <a:r>
              <a:rPr kumimoji="1" lang="ja-JP" altLang="en-US" sz="1050" dirty="0" smtClean="0">
                <a:solidFill>
                  <a:schemeClr val="bg1"/>
                </a:solidFill>
              </a:rPr>
              <a:t>令和６年度</a:t>
            </a:r>
            <a:r>
              <a:rPr kumimoji="1" lang="ja-JP" altLang="en-US" sz="1050" dirty="0" smtClean="0">
                <a:solidFill>
                  <a:schemeClr val="bg1"/>
                </a:solidFill>
              </a:rPr>
              <a:t>全国学力・学習状況調査結果</a:t>
            </a:r>
            <a:endParaRPr kumimoji="1" lang="ja-JP" altLang="en-US" sz="1050" dirty="0">
              <a:solidFill>
                <a:schemeClr val="bg1"/>
              </a:solidFill>
            </a:endParaRPr>
          </a:p>
        </p:txBody>
      </p:sp>
      <p:sp>
        <p:nvSpPr>
          <p:cNvPr id="12" name="テキスト ボックス 11"/>
          <p:cNvSpPr txBox="1"/>
          <p:nvPr/>
        </p:nvSpPr>
        <p:spPr>
          <a:xfrm>
            <a:off x="2416778" y="286"/>
            <a:ext cx="1838965" cy="276999"/>
          </a:xfrm>
          <a:prstGeom prst="rect">
            <a:avLst/>
          </a:prstGeom>
          <a:noFill/>
        </p:spPr>
        <p:txBody>
          <a:bodyPr wrap="none" rtlCol="0">
            <a:spAutoFit/>
          </a:bodyPr>
          <a:lstStyle/>
          <a:p>
            <a:r>
              <a:rPr kumimoji="1" lang="ja-JP" altLang="en-US" sz="1200" dirty="0" smtClean="0">
                <a:solidFill>
                  <a:schemeClr val="bg1"/>
                </a:solidFill>
                <a:latin typeface="+mj-ea"/>
                <a:ea typeface="+mj-ea"/>
              </a:rPr>
              <a:t>令和６（</a:t>
            </a:r>
            <a:r>
              <a:rPr kumimoji="1" lang="en-US" altLang="ja-JP" sz="1200" dirty="0" smtClean="0">
                <a:solidFill>
                  <a:schemeClr val="bg1"/>
                </a:solidFill>
                <a:latin typeface="+mj-ea"/>
                <a:ea typeface="+mj-ea"/>
              </a:rPr>
              <a:t>2024</a:t>
            </a:r>
            <a:r>
              <a:rPr kumimoji="1" lang="ja-JP" altLang="en-US" sz="1200" dirty="0" smtClean="0">
                <a:solidFill>
                  <a:schemeClr val="bg1"/>
                </a:solidFill>
                <a:latin typeface="+mj-ea"/>
                <a:ea typeface="+mj-ea"/>
              </a:rPr>
              <a:t>）年</a:t>
            </a:r>
            <a:r>
              <a:rPr kumimoji="1" lang="ja-JP" altLang="en-US" sz="1200" smtClean="0">
                <a:solidFill>
                  <a:schemeClr val="bg1"/>
                </a:solidFill>
                <a:latin typeface="+mj-ea"/>
                <a:ea typeface="+mj-ea"/>
              </a:rPr>
              <a:t>９月２６日</a:t>
            </a:r>
            <a:endParaRPr kumimoji="1" lang="ja-JP" altLang="en-US" sz="1200" dirty="0">
              <a:solidFill>
                <a:schemeClr val="bg1"/>
              </a:solidFill>
              <a:latin typeface="+mj-ea"/>
              <a:ea typeface="+mj-ea"/>
            </a:endParaRPr>
          </a:p>
        </p:txBody>
      </p:sp>
      <p:pic>
        <p:nvPicPr>
          <p:cNvPr id="31" name="図 3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46746" y="1192329"/>
            <a:ext cx="855716" cy="855716"/>
          </a:xfrm>
          <a:prstGeom prst="rect">
            <a:avLst/>
          </a:prstGeom>
        </p:spPr>
      </p:pic>
      <p:sp>
        <p:nvSpPr>
          <p:cNvPr id="32" name="テキスト ボックス 31"/>
          <p:cNvSpPr txBox="1"/>
          <p:nvPr/>
        </p:nvSpPr>
        <p:spPr>
          <a:xfrm>
            <a:off x="5402676" y="1938327"/>
            <a:ext cx="1599501" cy="215444"/>
          </a:xfrm>
          <a:prstGeom prst="rect">
            <a:avLst/>
          </a:prstGeom>
          <a:noFill/>
        </p:spPr>
        <p:txBody>
          <a:bodyPr wrap="square" rtlCol="0">
            <a:spAutoFit/>
          </a:bodyPr>
          <a:lstStyle/>
          <a:p>
            <a:r>
              <a:rPr kumimoji="1" lang="ja-JP" altLang="en-US" sz="800" dirty="0" smtClean="0"/>
              <a:t>本校ホームページ</a:t>
            </a:r>
            <a:r>
              <a:rPr kumimoji="1" lang="en-US" altLang="ja-JP" sz="800" dirty="0" smtClean="0"/>
              <a:t>QR</a:t>
            </a:r>
            <a:r>
              <a:rPr kumimoji="1" lang="ja-JP" altLang="en-US" sz="800" dirty="0" smtClean="0"/>
              <a:t>コード</a:t>
            </a:r>
            <a:endParaRPr kumimoji="1" lang="ja-JP" altLang="en-US" sz="800" dirty="0"/>
          </a:p>
        </p:txBody>
      </p:sp>
      <p:sp>
        <p:nvSpPr>
          <p:cNvPr id="35" name="テキスト ボックス 34"/>
          <p:cNvSpPr txBox="1"/>
          <p:nvPr/>
        </p:nvSpPr>
        <p:spPr>
          <a:xfrm>
            <a:off x="5883451" y="928308"/>
            <a:ext cx="1039067" cy="246221"/>
          </a:xfrm>
          <a:prstGeom prst="rect">
            <a:avLst/>
          </a:prstGeom>
          <a:noFill/>
        </p:spPr>
        <p:txBody>
          <a:bodyPr wrap="none" rtlCol="0">
            <a:spAutoFit/>
          </a:bodyPr>
          <a:lstStyle/>
          <a:p>
            <a:r>
              <a:rPr kumimoji="1" lang="ja-JP" altLang="en-US" sz="1000" dirty="0" smtClean="0">
                <a:solidFill>
                  <a:schemeClr val="bg1"/>
                </a:solidFill>
              </a:rPr>
              <a:t>校長　春名潤一</a:t>
            </a:r>
            <a:endParaRPr kumimoji="1" lang="ja-JP" altLang="en-US" sz="1000" dirty="0">
              <a:solidFill>
                <a:schemeClr val="bg1"/>
              </a:solidFill>
            </a:endParaRPr>
          </a:p>
        </p:txBody>
      </p:sp>
      <p:sp>
        <p:nvSpPr>
          <p:cNvPr id="27" name="テキスト ボックス 26"/>
          <p:cNvSpPr txBox="1"/>
          <p:nvPr/>
        </p:nvSpPr>
        <p:spPr>
          <a:xfrm>
            <a:off x="4811435" y="2156478"/>
            <a:ext cx="2031325" cy="369332"/>
          </a:xfrm>
          <a:prstGeom prst="rect">
            <a:avLst/>
          </a:prstGeom>
          <a:noFill/>
        </p:spPr>
        <p:txBody>
          <a:bodyPr wrap="none" rtlCol="0">
            <a:spAutoFit/>
          </a:bodyPr>
          <a:lstStyle/>
          <a:p>
            <a:r>
              <a:rPr kumimoji="1" lang="en-US" altLang="ja-JP" dirty="0" smtClean="0"/>
              <a:t>【</a:t>
            </a:r>
            <a:r>
              <a:rPr kumimoji="1" lang="ja-JP" altLang="en-US" dirty="0" smtClean="0"/>
              <a:t>保護者の皆様へ</a:t>
            </a:r>
            <a:r>
              <a:rPr kumimoji="1" lang="en-US" altLang="ja-JP" dirty="0" smtClean="0"/>
              <a:t>】</a:t>
            </a:r>
            <a:endParaRPr kumimoji="1" lang="ja-JP" altLang="en-US" dirty="0"/>
          </a:p>
        </p:txBody>
      </p:sp>
      <p:sp>
        <p:nvSpPr>
          <p:cNvPr id="33" name="テキスト ボックス 32"/>
          <p:cNvSpPr txBox="1"/>
          <p:nvPr/>
        </p:nvSpPr>
        <p:spPr>
          <a:xfrm>
            <a:off x="4433090" y="6552542"/>
            <a:ext cx="2357873" cy="253916"/>
          </a:xfrm>
          <a:prstGeom prst="rect">
            <a:avLst/>
          </a:prstGeom>
          <a:noFill/>
        </p:spPr>
        <p:txBody>
          <a:bodyPr wrap="square" rtlCol="0">
            <a:spAutoFit/>
          </a:bodyPr>
          <a:lstStyle/>
          <a:p>
            <a:r>
              <a:rPr kumimoji="1" lang="ja-JP" altLang="en-US" sz="1050" dirty="0" smtClean="0">
                <a:latin typeface="ＭＳ Ｐ明朝" panose="02020600040205080304" pitchFamily="18" charset="-128"/>
                <a:ea typeface="ＭＳ Ｐ明朝" panose="02020600040205080304" pitchFamily="18" charset="-128"/>
              </a:rPr>
              <a:t>　</a:t>
            </a:r>
            <a:endParaRPr kumimoji="1" lang="en-US" altLang="ja-JP" sz="1050" dirty="0" smtClean="0">
              <a:latin typeface="ＭＳ Ｐ明朝" panose="02020600040205080304" pitchFamily="18" charset="-128"/>
              <a:ea typeface="ＭＳ Ｐ明朝" panose="02020600040205080304" pitchFamily="18" charset="-128"/>
            </a:endParaRPr>
          </a:p>
        </p:txBody>
      </p:sp>
      <p:sp>
        <p:nvSpPr>
          <p:cNvPr id="5" name="テキスト ボックス 4"/>
          <p:cNvSpPr txBox="1"/>
          <p:nvPr/>
        </p:nvSpPr>
        <p:spPr>
          <a:xfrm>
            <a:off x="-15239" y="1203895"/>
            <a:ext cx="5391681" cy="830997"/>
          </a:xfrm>
          <a:prstGeom prst="rect">
            <a:avLst/>
          </a:prstGeom>
          <a:pattFill prst="pct75">
            <a:fgClr>
              <a:schemeClr val="bg2">
                <a:lumMod val="25000"/>
              </a:schemeClr>
            </a:fgClr>
            <a:bgClr>
              <a:schemeClr val="bg1"/>
            </a:bgClr>
          </a:pattFill>
        </p:spPr>
        <p:txBody>
          <a:bodyPr wrap="none" rtlCol="0">
            <a:prstTxWarp prst="textPlain">
              <a:avLst/>
            </a:prstTxWarp>
            <a:spAutoFit/>
          </a:bodyPr>
          <a:lstStyle/>
          <a:p>
            <a:r>
              <a:rPr kumimoji="1" lang="ja-JP" altLang="en-US" sz="4800" b="1" dirty="0" smtClean="0">
                <a:ln>
                  <a:solidFill>
                    <a:schemeClr val="tx1">
                      <a:lumMod val="85000"/>
                      <a:lumOff val="15000"/>
                    </a:schemeClr>
                  </a:solidFill>
                </a:ln>
                <a:solidFill>
                  <a:schemeClr val="bg1"/>
                </a:solidFill>
                <a:latin typeface="HGP創英角ｺﾞｼｯｸUB" panose="020B0900000000000000" pitchFamily="50" charset="-128"/>
                <a:ea typeface="HGP創英角ｺﾞｼｯｸUB" panose="020B0900000000000000" pitchFamily="50" charset="-128"/>
              </a:rPr>
              <a:t> </a:t>
            </a:r>
            <a:r>
              <a:rPr lang="zh-TW" altLang="en-US" sz="4800" b="1" dirty="0">
                <a:ln>
                  <a:solidFill>
                    <a:schemeClr val="tx1">
                      <a:lumMod val="85000"/>
                      <a:lumOff val="15000"/>
                    </a:schemeClr>
                  </a:solidFill>
                </a:ln>
                <a:solidFill>
                  <a:schemeClr val="bg1"/>
                </a:solidFill>
                <a:latin typeface="HGP創英角ｺﾞｼｯｸUB" panose="020B0900000000000000" pitchFamily="50" charset="-128"/>
                <a:ea typeface="HGP創英角ｺﾞｼｯｸUB" panose="020B0900000000000000" pitchFamily="50" charset="-128"/>
              </a:rPr>
              <a:t>「挑戦」　「協力」　「笑顔</a:t>
            </a:r>
            <a:r>
              <a:rPr lang="zh-TW" altLang="en-US" sz="4800" b="1" dirty="0" smtClean="0">
                <a:ln>
                  <a:solidFill>
                    <a:schemeClr val="tx1">
                      <a:lumMod val="85000"/>
                      <a:lumOff val="15000"/>
                    </a:schemeClr>
                  </a:solidFill>
                </a:ln>
                <a:solidFill>
                  <a:schemeClr val="bg1"/>
                </a:solidFill>
                <a:latin typeface="HGP創英角ｺﾞｼｯｸUB" panose="020B0900000000000000" pitchFamily="50" charset="-128"/>
                <a:ea typeface="HGP創英角ｺﾞｼｯｸUB" panose="020B0900000000000000" pitchFamily="50" charset="-128"/>
              </a:rPr>
              <a:t>」</a:t>
            </a:r>
            <a:r>
              <a:rPr lang="ja-JP" altLang="en-US" sz="4800" b="1" dirty="0" smtClean="0">
                <a:ln>
                  <a:solidFill>
                    <a:schemeClr val="tx1">
                      <a:lumMod val="85000"/>
                      <a:lumOff val="15000"/>
                    </a:schemeClr>
                  </a:solidFill>
                </a:ln>
                <a:solidFill>
                  <a:schemeClr val="bg1"/>
                </a:solidFill>
                <a:latin typeface="HGP創英角ｺﾞｼｯｸUB" panose="020B0900000000000000" pitchFamily="50" charset="-128"/>
                <a:ea typeface="HGP創英角ｺﾞｼｯｸUB" panose="020B0900000000000000" pitchFamily="50" charset="-128"/>
              </a:rPr>
              <a:t>の秋</a:t>
            </a:r>
            <a:endParaRPr kumimoji="1" lang="ja-JP" altLang="en-US" sz="4800" b="1" dirty="0">
              <a:ln>
                <a:solidFill>
                  <a:schemeClr val="tx1">
                    <a:lumMod val="85000"/>
                    <a:lumOff val="15000"/>
                  </a:schemeClr>
                </a:solidFill>
              </a:ln>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2" name="正方形/長方形 1"/>
          <p:cNvSpPr/>
          <p:nvPr/>
        </p:nvSpPr>
        <p:spPr>
          <a:xfrm>
            <a:off x="10306" y="3474205"/>
            <a:ext cx="4105563" cy="253916"/>
          </a:xfrm>
          <a:prstGeom prst="rect">
            <a:avLst/>
          </a:prstGeom>
        </p:spPr>
        <p:txBody>
          <a:bodyPr wrap="square">
            <a:spAutoFit/>
          </a:bodyPr>
          <a:lstStyle/>
          <a:p>
            <a:endParaRPr lang="ja-JP" altLang="en-US" sz="1050" dirty="0"/>
          </a:p>
        </p:txBody>
      </p:sp>
      <p:sp>
        <p:nvSpPr>
          <p:cNvPr id="3" name="テキスト ボックス 2"/>
          <p:cNvSpPr txBox="1"/>
          <p:nvPr/>
        </p:nvSpPr>
        <p:spPr>
          <a:xfrm>
            <a:off x="70957" y="5523814"/>
            <a:ext cx="4775721" cy="461665"/>
          </a:xfrm>
          <a:prstGeom prst="rect">
            <a:avLst/>
          </a:prstGeom>
          <a:noFill/>
        </p:spPr>
        <p:txBody>
          <a:bodyPr wrap="none" rtlCol="0">
            <a:prstTxWarp prst="textPlain">
              <a:avLst/>
            </a:prstTxWarp>
            <a:spAutoFit/>
          </a:bodyPr>
          <a:lstStyle/>
          <a:p>
            <a:r>
              <a:rPr kumimoji="1" lang="ja-JP" altLang="en-US" sz="2400" dirty="0" smtClean="0">
                <a:latin typeface="HGS創英角ｺﾞｼｯｸUB" panose="020B0900000000000000" pitchFamily="50" charset="-128"/>
                <a:ea typeface="HGS創英角ｺﾞｼｯｸUB" panose="020B0900000000000000" pitchFamily="50" charset="-128"/>
              </a:rPr>
              <a:t>全国</a:t>
            </a:r>
            <a:r>
              <a:rPr kumimoji="1" lang="ja-JP" altLang="en-US" sz="2400" dirty="0" smtClean="0">
                <a:latin typeface="HGS創英角ｺﾞｼｯｸUB" panose="020B0900000000000000" pitchFamily="50" charset="-128"/>
                <a:ea typeface="HGS創英角ｺﾞｼｯｸUB" panose="020B0900000000000000" pitchFamily="50" charset="-128"/>
              </a:rPr>
              <a:t>学力・学習状況調査の</a:t>
            </a:r>
            <a:r>
              <a:rPr kumimoji="1" lang="ja-JP" altLang="en-US" sz="2400" dirty="0" smtClean="0">
                <a:latin typeface="HGS創英角ｺﾞｼｯｸUB" panose="020B0900000000000000" pitchFamily="50" charset="-128"/>
                <a:ea typeface="HGS創英角ｺﾞｼｯｸUB" panose="020B0900000000000000" pitchFamily="50" charset="-128"/>
              </a:rPr>
              <a:t>結果</a:t>
            </a:r>
            <a:endParaRPr kumimoji="1" lang="ja-JP" altLang="en-US" sz="2400" dirty="0">
              <a:latin typeface="HGS創英角ｺﾞｼｯｸUB" panose="020B0900000000000000" pitchFamily="50" charset="-128"/>
              <a:ea typeface="HGS創英角ｺﾞｼｯｸUB" panose="020B0900000000000000" pitchFamily="50" charset="-128"/>
            </a:endParaRPr>
          </a:p>
        </p:txBody>
      </p:sp>
      <p:sp>
        <p:nvSpPr>
          <p:cNvPr id="19" name="テキスト ボックス 18"/>
          <p:cNvSpPr txBox="1"/>
          <p:nvPr/>
        </p:nvSpPr>
        <p:spPr>
          <a:xfrm>
            <a:off x="24581" y="6077659"/>
            <a:ext cx="6818179" cy="892552"/>
          </a:xfrm>
          <a:prstGeom prst="rect">
            <a:avLst/>
          </a:prstGeom>
          <a:noFill/>
          <a:ln>
            <a:solidFill>
              <a:schemeClr val="bg1">
                <a:lumMod val="65000"/>
              </a:schemeClr>
            </a:solidFill>
          </a:ln>
        </p:spPr>
        <p:txBody>
          <a:bodyPr wrap="square" rtlCol="0">
            <a:spAutoFit/>
          </a:bodyPr>
          <a:lstStyle/>
          <a:p>
            <a:r>
              <a:rPr kumimoji="1" lang="ja-JP" altLang="en-US" sz="1300" dirty="0" smtClean="0">
                <a:latin typeface="BIZ UDPゴシック" panose="020B0400000000000000" pitchFamily="50" charset="-128"/>
                <a:ea typeface="BIZ UDPゴシック" panose="020B0400000000000000" pitchFamily="50" charset="-128"/>
              </a:rPr>
              <a:t>学力調査（国・</a:t>
            </a:r>
            <a:r>
              <a:rPr kumimoji="1" lang="ja-JP" altLang="en-US" sz="1300" dirty="0" smtClean="0">
                <a:latin typeface="BIZ UDPゴシック" panose="020B0400000000000000" pitchFamily="50" charset="-128"/>
                <a:ea typeface="BIZ UDPゴシック" panose="020B0400000000000000" pitchFamily="50" charset="-128"/>
              </a:rPr>
              <a:t>算）結果は</a:t>
            </a:r>
            <a:r>
              <a:rPr kumimoji="1" lang="ja-JP" altLang="en-US" sz="1300" dirty="0" smtClean="0">
                <a:latin typeface="BIZ UDPゴシック" panose="020B0400000000000000" pitchFamily="50" charset="-128"/>
                <a:ea typeface="BIZ UDPゴシック" panose="020B0400000000000000" pitchFamily="50" charset="-128"/>
              </a:rPr>
              <a:t>全国</a:t>
            </a:r>
            <a:r>
              <a:rPr kumimoji="1" lang="ja-JP" altLang="en-US" sz="1300" dirty="0" smtClean="0">
                <a:latin typeface="BIZ UDPゴシック" panose="020B0400000000000000" pitchFamily="50" charset="-128"/>
                <a:ea typeface="BIZ UDPゴシック" panose="020B0400000000000000" pitchFamily="50" charset="-128"/>
              </a:rPr>
              <a:t>平均並み、学習状況調査では、規範意識や自己有用感（</a:t>
            </a:r>
            <a:r>
              <a:rPr kumimoji="1" lang="ja-JP" altLang="en-US" sz="1300" dirty="0" smtClean="0">
                <a:latin typeface="BIZ UDPゴシック" panose="020B0400000000000000" pitchFamily="50" charset="-128"/>
                <a:ea typeface="BIZ UDPゴシック" panose="020B0400000000000000" pitchFamily="50" charset="-128"/>
              </a:rPr>
              <a:t>自尊感情）に課題が見られる</a:t>
            </a:r>
            <a:r>
              <a:rPr kumimoji="1" lang="ja-JP" altLang="en-US" sz="1300" dirty="0" smtClean="0">
                <a:latin typeface="BIZ UDPゴシック" panose="020B0400000000000000" pitchFamily="50" charset="-128"/>
                <a:ea typeface="BIZ UDPゴシック" panose="020B0400000000000000" pitchFamily="50" charset="-128"/>
              </a:rPr>
              <a:t>傾向がありました。「聞く」「話す」など学びの基本となるスキルを向上させるとともに、主体的</a:t>
            </a:r>
            <a:r>
              <a:rPr kumimoji="1" lang="ja-JP" altLang="en-US" sz="1300" dirty="0" smtClean="0">
                <a:latin typeface="BIZ UDPゴシック" panose="020B0400000000000000" pitchFamily="50" charset="-128"/>
                <a:ea typeface="BIZ UDPゴシック" panose="020B0400000000000000" pitchFamily="50" charset="-128"/>
              </a:rPr>
              <a:t>な活動を促し、自ら進んで学びに向かう姿勢の育成や、計画的に何かを「やりきって」達成感を得させるような取り組みを授業や行事を通して進めていきます。</a:t>
            </a:r>
            <a:endParaRPr kumimoji="1" lang="ja-JP" altLang="en-US" sz="1300" dirty="0">
              <a:latin typeface="BIZ UDPゴシック" panose="020B0400000000000000" pitchFamily="50" charset="-128"/>
              <a:ea typeface="BIZ UDPゴシック" panose="020B0400000000000000" pitchFamily="50" charset="-128"/>
            </a:endParaRPr>
          </a:p>
        </p:txBody>
      </p:sp>
      <p:sp>
        <p:nvSpPr>
          <p:cNvPr id="21" name="テキスト ボックス 20"/>
          <p:cNvSpPr txBox="1"/>
          <p:nvPr/>
        </p:nvSpPr>
        <p:spPr>
          <a:xfrm>
            <a:off x="4255743" y="9388586"/>
            <a:ext cx="2215851" cy="500137"/>
          </a:xfrm>
          <a:prstGeom prst="rect">
            <a:avLst/>
          </a:prstGeom>
          <a:noFill/>
        </p:spPr>
        <p:txBody>
          <a:bodyPr wrap="square" rtlCol="0">
            <a:spAutoFit/>
          </a:bodyPr>
          <a:lstStyle/>
          <a:p>
            <a:r>
              <a:rPr kumimoji="1" lang="ja-JP" altLang="en-US" sz="1050" b="1" dirty="0" smtClean="0">
                <a:latin typeface="+mj-ea"/>
                <a:ea typeface="+mj-ea"/>
              </a:rPr>
              <a:t>レーダーチャートの見方</a:t>
            </a:r>
            <a:endParaRPr kumimoji="1" lang="en-US" altLang="ja-JP" sz="1050" b="1" dirty="0" smtClean="0">
              <a:latin typeface="+mj-ea"/>
              <a:ea typeface="+mj-ea"/>
            </a:endParaRPr>
          </a:p>
          <a:p>
            <a:r>
              <a:rPr kumimoji="1" lang="ja-JP" altLang="en-US" sz="800" dirty="0" smtClean="0"/>
              <a:t>全国平均ラインより外側に大きければ大きいほど、全国平均を上回ったことを示しています。</a:t>
            </a:r>
            <a:endParaRPr kumimoji="1" lang="en-US" altLang="ja-JP" sz="800" dirty="0" smtClean="0"/>
          </a:p>
        </p:txBody>
      </p:sp>
      <p:sp>
        <p:nvSpPr>
          <p:cNvPr id="22" name="テキスト ボックス 21"/>
          <p:cNvSpPr txBox="1"/>
          <p:nvPr/>
        </p:nvSpPr>
        <p:spPr>
          <a:xfrm>
            <a:off x="0" y="7078793"/>
            <a:ext cx="3548109" cy="2708434"/>
          </a:xfrm>
          <a:prstGeom prst="rect">
            <a:avLst/>
          </a:prstGeom>
          <a:noFill/>
        </p:spPr>
        <p:txBody>
          <a:bodyPr wrap="square" rtlCol="0">
            <a:spAutoFit/>
          </a:bodyPr>
          <a:lstStyle/>
          <a:p>
            <a:r>
              <a:rPr kumimoji="1" lang="ja-JP" altLang="en-US" sz="1000" dirty="0" smtClean="0">
                <a:latin typeface="BIZ UDPゴシック" panose="020B0400000000000000" pitchFamily="50" charset="-128"/>
                <a:ea typeface="BIZ UDPゴシック" panose="020B0400000000000000" pitchFamily="50" charset="-128"/>
              </a:rPr>
              <a:t>　今年４月に全国の６年生を対象に実施された「全国学力・学習状況調査」の結果が、</a:t>
            </a:r>
            <a:r>
              <a:rPr kumimoji="1" lang="en-US" altLang="ja-JP" sz="1000" dirty="0" smtClean="0">
                <a:latin typeface="BIZ UDPゴシック" panose="020B0400000000000000" pitchFamily="50" charset="-128"/>
                <a:ea typeface="BIZ UDPゴシック" panose="020B0400000000000000" pitchFamily="50" charset="-128"/>
              </a:rPr>
              <a:t>7</a:t>
            </a:r>
            <a:r>
              <a:rPr kumimoji="1" lang="ja-JP" altLang="en-US" sz="1000" dirty="0" smtClean="0">
                <a:latin typeface="BIZ UDPゴシック" panose="020B0400000000000000" pitchFamily="50" charset="-128"/>
                <a:ea typeface="BIZ UDPゴシック" panose="020B0400000000000000" pitchFamily="50" charset="-128"/>
              </a:rPr>
              <a:t>月末に文部科学省より示されました。</a:t>
            </a:r>
            <a:endParaRPr kumimoji="1" lang="en-US" altLang="ja-JP" sz="1000" dirty="0" smtClean="0">
              <a:latin typeface="BIZ UDPゴシック" panose="020B0400000000000000" pitchFamily="50" charset="-128"/>
              <a:ea typeface="BIZ UDPゴシック" panose="020B0400000000000000" pitchFamily="50" charset="-128"/>
            </a:endParaRPr>
          </a:p>
          <a:p>
            <a:r>
              <a:rPr kumimoji="1" lang="ja-JP" altLang="en-US" sz="1000" dirty="0" smtClean="0">
                <a:latin typeface="BIZ UDPゴシック" panose="020B0400000000000000" pitchFamily="50" charset="-128"/>
                <a:ea typeface="BIZ UDPゴシック" panose="020B0400000000000000" pitchFamily="50" charset="-128"/>
              </a:rPr>
              <a:t>　本校は</a:t>
            </a:r>
            <a:r>
              <a:rPr kumimoji="1" lang="ja-JP" altLang="en-US" sz="1000" dirty="0" smtClean="0">
                <a:latin typeface="BIZ UDPゴシック" panose="020B0400000000000000" pitchFamily="50" charset="-128"/>
                <a:ea typeface="BIZ UDPゴシック" panose="020B0400000000000000" pitchFamily="50" charset="-128"/>
              </a:rPr>
              <a:t>、国語</a:t>
            </a:r>
            <a:r>
              <a:rPr kumimoji="1" lang="ja-JP" altLang="en-US" sz="1000" dirty="0" smtClean="0">
                <a:latin typeface="BIZ UDPゴシック" panose="020B0400000000000000" pitchFamily="50" charset="-128"/>
                <a:ea typeface="BIZ UDPゴシック" panose="020B0400000000000000" pitchFamily="50" charset="-128"/>
              </a:rPr>
              <a:t>、</a:t>
            </a:r>
            <a:r>
              <a:rPr kumimoji="1" lang="ja-JP" altLang="en-US" sz="1000" dirty="0" smtClean="0">
                <a:latin typeface="BIZ UDPゴシック" panose="020B0400000000000000" pitchFamily="50" charset="-128"/>
                <a:ea typeface="BIZ UDPゴシック" panose="020B0400000000000000" pitchFamily="50" charset="-128"/>
              </a:rPr>
              <a:t>算数など</a:t>
            </a:r>
            <a:r>
              <a:rPr kumimoji="1" lang="ja-JP" altLang="en-US" sz="1000" dirty="0" smtClean="0">
                <a:latin typeface="BIZ UDPゴシック" panose="020B0400000000000000" pitchFamily="50" charset="-128"/>
                <a:ea typeface="BIZ UDPゴシック" panose="020B0400000000000000" pitchFamily="50" charset="-128"/>
              </a:rPr>
              <a:t>の教科の正答率においては、全国</a:t>
            </a:r>
            <a:r>
              <a:rPr kumimoji="1" lang="ja-JP" altLang="en-US" sz="1000" dirty="0" smtClean="0">
                <a:latin typeface="BIZ UDPゴシック" panose="020B0400000000000000" pitchFamily="50" charset="-128"/>
                <a:ea typeface="BIZ UDPゴシック" panose="020B0400000000000000" pitchFamily="50" charset="-128"/>
              </a:rPr>
              <a:t>平均並みでした。これは、家庭学習時間が確保されていることや、「国語や算数の勉強は好き」「国語や算数の授業の内容はよくわかる」と回答した割合が多く、</a:t>
            </a:r>
            <a:r>
              <a:rPr kumimoji="1" lang="en-US" altLang="ja-JP" sz="1000" dirty="0" smtClean="0">
                <a:latin typeface="BIZ UDPゴシック" panose="020B0400000000000000" pitchFamily="50" charset="-128"/>
                <a:ea typeface="BIZ UDPゴシック" panose="020B0400000000000000" pitchFamily="50" charset="-128"/>
              </a:rPr>
              <a:t>ICT</a:t>
            </a:r>
            <a:r>
              <a:rPr kumimoji="1" lang="ja-JP" altLang="en-US" sz="1000" dirty="0" smtClean="0">
                <a:latin typeface="BIZ UDPゴシック" panose="020B0400000000000000" pitchFamily="50" charset="-128"/>
                <a:ea typeface="BIZ UDPゴシック" panose="020B0400000000000000" pitchFamily="50" charset="-128"/>
              </a:rPr>
              <a:t>の積極的な活用なども含めて、授業改善や学習への積極的な取組の</a:t>
            </a:r>
            <a:r>
              <a:rPr kumimoji="1" lang="ja-JP" altLang="en-US" sz="1000" dirty="0" smtClean="0">
                <a:latin typeface="BIZ UDPゴシック" panose="020B0400000000000000" pitchFamily="50" charset="-128"/>
                <a:ea typeface="BIZ UDPゴシック" panose="020B0400000000000000" pitchFamily="50" charset="-128"/>
              </a:rPr>
              <a:t>成果があらわれていました</a:t>
            </a:r>
            <a:r>
              <a:rPr kumimoji="1" lang="ja-JP" altLang="en-US" sz="1000" dirty="0" smtClean="0">
                <a:latin typeface="BIZ UDPゴシック" panose="020B0400000000000000" pitchFamily="50" charset="-128"/>
                <a:ea typeface="BIZ UDPゴシック" panose="020B0400000000000000" pitchFamily="50" charset="-128"/>
              </a:rPr>
              <a:t>。</a:t>
            </a:r>
            <a:endParaRPr kumimoji="1" lang="en-US" altLang="ja-JP" sz="1000" dirty="0" smtClean="0">
              <a:latin typeface="BIZ UDPゴシック" panose="020B0400000000000000" pitchFamily="50" charset="-128"/>
              <a:ea typeface="BIZ UDPゴシック" panose="020B0400000000000000" pitchFamily="50" charset="-128"/>
            </a:endParaRPr>
          </a:p>
          <a:p>
            <a:r>
              <a:rPr kumimoji="1" lang="ja-JP" altLang="en-US" sz="1000" dirty="0" smtClean="0">
                <a:latin typeface="BIZ UDPゴシック" panose="020B0400000000000000" pitchFamily="50" charset="-128"/>
                <a:ea typeface="BIZ UDPゴシック" panose="020B0400000000000000" pitchFamily="50" charset="-128"/>
              </a:rPr>
              <a:t>　一方で</a:t>
            </a:r>
            <a:r>
              <a:rPr kumimoji="1" lang="ja-JP" altLang="en-US" sz="1000" dirty="0" smtClean="0">
                <a:latin typeface="BIZ UDPゴシック" panose="020B0400000000000000" pitchFamily="50" charset="-128"/>
                <a:ea typeface="BIZ UDPゴシック" panose="020B0400000000000000" pitchFamily="50" charset="-128"/>
              </a:rPr>
              <a:t>、「</a:t>
            </a:r>
            <a:r>
              <a:rPr lang="ja-JP" altLang="en-US" sz="1000" dirty="0" smtClean="0">
                <a:latin typeface="BIZ UDPゴシック" panose="020B0400000000000000" pitchFamily="50" charset="-128"/>
                <a:ea typeface="BIZ UDPゴシック" panose="020B0400000000000000" pitchFamily="50" charset="-128"/>
              </a:rPr>
              <a:t>自分</a:t>
            </a:r>
            <a:r>
              <a:rPr lang="ja-JP" altLang="en-US" sz="1000" dirty="0">
                <a:latin typeface="BIZ UDPゴシック" panose="020B0400000000000000" pitchFamily="50" charset="-128"/>
                <a:ea typeface="BIZ UDPゴシック" panose="020B0400000000000000" pitchFamily="50" charset="-128"/>
              </a:rPr>
              <a:t>には良いところが</a:t>
            </a:r>
            <a:r>
              <a:rPr lang="ja-JP" altLang="en-US" sz="1000" dirty="0" smtClean="0">
                <a:latin typeface="BIZ UDPゴシック" panose="020B0400000000000000" pitchFamily="50" charset="-128"/>
                <a:ea typeface="BIZ UDPゴシック" panose="020B0400000000000000" pitchFamily="50" charset="-128"/>
              </a:rPr>
              <a:t>あるか」</a:t>
            </a:r>
            <a:r>
              <a:rPr kumimoji="1" lang="ja-JP" altLang="en-US" sz="1000" dirty="0" smtClean="0">
                <a:latin typeface="BIZ UDPゴシック" panose="020B0400000000000000" pitchFamily="50" charset="-128"/>
                <a:ea typeface="BIZ UDPゴシック" panose="020B0400000000000000" pitchFamily="50" charset="-128"/>
              </a:rPr>
              <a:t>「いじめはどんな理由があってもいけないことか」「人が困っているときは、進んで助ける</a:t>
            </a:r>
            <a:r>
              <a:rPr lang="ja-JP" altLang="en-US" sz="1000" dirty="0">
                <a:latin typeface="BIZ UDPゴシック" panose="020B0400000000000000" pitchFamily="50" charset="-128"/>
                <a:ea typeface="BIZ UDPゴシック" panose="020B0400000000000000" pitchFamily="50" charset="-128"/>
              </a:rPr>
              <a:t>か」などの質問では、肯定的回答の割合が全国や兵庫県の平均を下回り</a:t>
            </a:r>
            <a:r>
              <a:rPr lang="ja-JP" altLang="en-US" sz="1000" dirty="0" smtClean="0">
                <a:latin typeface="BIZ UDPゴシック" panose="020B0400000000000000" pitchFamily="50" charset="-128"/>
                <a:ea typeface="BIZ UDPゴシック" panose="020B0400000000000000" pitchFamily="50" charset="-128"/>
              </a:rPr>
              <a:t>、自己有用感や主体性、規範意識のさらなる醸成が望まれます。</a:t>
            </a:r>
            <a:endParaRPr lang="en-US" altLang="ja-JP" sz="1000" dirty="0" smtClean="0">
              <a:latin typeface="BIZ UDPゴシック" panose="020B0400000000000000" pitchFamily="50" charset="-128"/>
              <a:ea typeface="BIZ UDPゴシック" panose="020B0400000000000000" pitchFamily="50" charset="-128"/>
            </a:endParaRPr>
          </a:p>
          <a:p>
            <a:r>
              <a:rPr lang="ja-JP" altLang="en-US" sz="1000" dirty="0" smtClean="0">
                <a:latin typeface="BIZ UDPゴシック" panose="020B0400000000000000" pitchFamily="50" charset="-128"/>
                <a:ea typeface="BIZ UDPゴシック" panose="020B0400000000000000" pitchFamily="50" charset="-128"/>
              </a:rPr>
              <a:t>　今後は</a:t>
            </a:r>
            <a:r>
              <a:rPr kumimoji="1" lang="ja-JP" altLang="en-US" sz="1000" dirty="0" smtClean="0">
                <a:latin typeface="BIZ UDPゴシック" panose="020B0400000000000000" pitchFamily="50" charset="-128"/>
                <a:ea typeface="BIZ UDPゴシック" panose="020B0400000000000000" pitchFamily="50" charset="-128"/>
              </a:rPr>
              <a:t>これら</a:t>
            </a:r>
            <a:r>
              <a:rPr kumimoji="1" lang="ja-JP" altLang="en-US" sz="1000" dirty="0" smtClean="0">
                <a:latin typeface="BIZ UDPゴシック" panose="020B0400000000000000" pitchFamily="50" charset="-128"/>
                <a:ea typeface="BIZ UDPゴシック" panose="020B0400000000000000" pitchFamily="50" charset="-128"/>
              </a:rPr>
              <a:t>の結果をさらに詳しく分析し、その結果を本校の教育計画や研究活動に反映させていくほか、保護者向けの「学力向上講演会」でお知らせして、家庭での教育の在り方を共に考えて参ります</a:t>
            </a:r>
            <a:r>
              <a:rPr kumimoji="1" lang="ja-JP" altLang="en-US" sz="1000" dirty="0" smtClean="0">
                <a:latin typeface="BIZ UDPゴシック" panose="020B0400000000000000" pitchFamily="50" charset="-128"/>
                <a:ea typeface="BIZ UDPゴシック" panose="020B0400000000000000" pitchFamily="50" charset="-128"/>
              </a:rPr>
              <a:t>。</a:t>
            </a:r>
            <a:endParaRPr kumimoji="1" lang="ja-JP" altLang="en-US" sz="1000" dirty="0">
              <a:latin typeface="BIZ UDPゴシック" panose="020B0400000000000000" pitchFamily="50" charset="-128"/>
              <a:ea typeface="BIZ UDPゴシック" panose="020B0400000000000000" pitchFamily="50" charset="-128"/>
            </a:endParaRPr>
          </a:p>
        </p:txBody>
      </p:sp>
      <p:sp>
        <p:nvSpPr>
          <p:cNvPr id="24" name="テキスト ボックス 23"/>
          <p:cNvSpPr txBox="1"/>
          <p:nvPr/>
        </p:nvSpPr>
        <p:spPr>
          <a:xfrm>
            <a:off x="38344" y="2363101"/>
            <a:ext cx="4687600" cy="1107996"/>
          </a:xfrm>
          <a:prstGeom prst="rect">
            <a:avLst/>
          </a:prstGeom>
          <a:noFill/>
        </p:spPr>
        <p:txBody>
          <a:bodyPr wrap="square" rtlCol="0">
            <a:spAutoFit/>
          </a:bodyPr>
          <a:lstStyle/>
          <a:p>
            <a:r>
              <a:rPr kumimoji="1" lang="ja-JP" altLang="en-US" sz="1100" dirty="0" smtClean="0">
                <a:latin typeface="ＭＳ 明朝" panose="02020609040205080304" pitchFamily="17" charset="-128"/>
                <a:ea typeface="ＭＳ 明朝" panose="02020609040205080304" pitchFamily="17" charset="-128"/>
              </a:rPr>
              <a:t>　暑い夏が終わり、急に朝夕の涼しさが際だって感じられます</a:t>
            </a:r>
            <a:r>
              <a:rPr kumimoji="1" lang="ja-JP" altLang="en-US" sz="1100" dirty="0" smtClean="0">
                <a:latin typeface="ＭＳ 明朝" panose="02020609040205080304" pitchFamily="17" charset="-128"/>
                <a:ea typeface="ＭＳ 明朝" panose="02020609040205080304" pitchFamily="17" charset="-128"/>
              </a:rPr>
              <a:t>。すでに運動会練習が始まりまっています。</a:t>
            </a:r>
            <a:endParaRPr kumimoji="1" lang="en-US" altLang="ja-JP" sz="1100" dirty="0" smtClean="0">
              <a:latin typeface="ＭＳ 明朝" panose="02020609040205080304" pitchFamily="17" charset="-128"/>
              <a:ea typeface="ＭＳ 明朝" panose="02020609040205080304" pitchFamily="17" charset="-128"/>
            </a:endParaRPr>
          </a:p>
          <a:p>
            <a:r>
              <a:rPr kumimoji="1" lang="ja-JP" altLang="en-US" sz="1100" dirty="0" smtClean="0">
                <a:latin typeface="ＭＳ 明朝" panose="02020609040205080304" pitchFamily="17" charset="-128"/>
                <a:ea typeface="ＭＳ 明朝" panose="02020609040205080304" pitchFamily="17" charset="-128"/>
              </a:rPr>
              <a:t>　</a:t>
            </a:r>
            <a:r>
              <a:rPr kumimoji="1" lang="ja-JP" altLang="en-US" sz="1100" dirty="0" smtClean="0">
                <a:latin typeface="ＭＳ 明朝" panose="02020609040205080304" pitchFamily="17" charset="-128"/>
                <a:ea typeface="ＭＳ 明朝" panose="02020609040205080304" pitchFamily="17" charset="-128"/>
              </a:rPr>
              <a:t>２学期は、運動会を</a:t>
            </a:r>
            <a:r>
              <a:rPr kumimoji="1" lang="ja-JP" altLang="en-US" sz="1100" dirty="0" smtClean="0">
                <a:latin typeface="ＭＳ 明朝" panose="02020609040205080304" pitchFamily="17" charset="-128"/>
                <a:ea typeface="ＭＳ 明朝" panose="02020609040205080304" pitchFamily="17" charset="-128"/>
              </a:rPr>
              <a:t>はじめ、たくさんの行事が目白押しです。１学期の学級や夏休みの家庭生活で培った「自律」の力を礎に、仲間と協力して挑戦し、笑顔あふれる学校にしていきたいですね。</a:t>
            </a:r>
            <a:endParaRPr kumimoji="1" lang="en-US" altLang="ja-JP" sz="1100" dirty="0" smtClean="0">
              <a:latin typeface="ＭＳ 明朝" panose="02020609040205080304" pitchFamily="17" charset="-128"/>
              <a:ea typeface="ＭＳ 明朝" panose="02020609040205080304" pitchFamily="17" charset="-128"/>
            </a:endParaRPr>
          </a:p>
          <a:p>
            <a:r>
              <a:rPr kumimoji="1" lang="ja-JP" altLang="en-US" sz="1100" dirty="0" smtClean="0">
                <a:latin typeface="ＭＳ 明朝" panose="02020609040205080304" pitchFamily="17" charset="-128"/>
                <a:ea typeface="ＭＳ 明朝" panose="02020609040205080304" pitchFamily="17" charset="-128"/>
              </a:rPr>
              <a:t>　</a:t>
            </a:r>
            <a:r>
              <a:rPr kumimoji="1" lang="ja-JP" altLang="en-US" sz="1100" dirty="0" smtClean="0">
                <a:latin typeface="ＭＳ 明朝" panose="02020609040205080304" pitchFamily="17" charset="-128"/>
                <a:ea typeface="ＭＳ 明朝" panose="02020609040205080304" pitchFamily="17" charset="-128"/>
              </a:rPr>
              <a:t>３８７名</a:t>
            </a:r>
            <a:r>
              <a:rPr kumimoji="1" lang="ja-JP" altLang="en-US" sz="1100" dirty="0" smtClean="0">
                <a:latin typeface="ＭＳ 明朝" panose="02020609040205080304" pitchFamily="17" charset="-128"/>
                <a:ea typeface="ＭＳ 明朝" panose="02020609040205080304" pitchFamily="17" charset="-128"/>
              </a:rPr>
              <a:t>の子どもたちみんなの活躍を期待しています。</a:t>
            </a:r>
            <a:endParaRPr kumimoji="1" lang="ja-JP" altLang="en-US" sz="1100" dirty="0">
              <a:latin typeface="ＭＳ 明朝" panose="02020609040205080304" pitchFamily="17" charset="-128"/>
              <a:ea typeface="ＭＳ 明朝" panose="02020609040205080304" pitchFamily="17" charset="-128"/>
            </a:endParaRPr>
          </a:p>
        </p:txBody>
      </p:sp>
      <p:sp>
        <p:nvSpPr>
          <p:cNvPr id="25" name="正方形/長方形 24"/>
          <p:cNvSpPr/>
          <p:nvPr/>
        </p:nvSpPr>
        <p:spPr>
          <a:xfrm>
            <a:off x="4802253" y="2509775"/>
            <a:ext cx="2085250" cy="3000821"/>
          </a:xfrm>
          <a:prstGeom prst="rect">
            <a:avLst/>
          </a:prstGeom>
        </p:spPr>
        <p:txBody>
          <a:bodyPr wrap="square">
            <a:spAutoFit/>
          </a:bodyPr>
          <a:lstStyle/>
          <a:p>
            <a:r>
              <a:rPr lang="ja-JP" altLang="en-US" sz="1050" dirty="0" smtClean="0"/>
              <a:t>　勉学</a:t>
            </a:r>
            <a:r>
              <a:rPr lang="ja-JP" altLang="en-US" sz="1050" dirty="0"/>
              <a:t>の秋，スポーツの秋，芸術の</a:t>
            </a:r>
            <a:r>
              <a:rPr lang="ja-JP" altLang="en-US" sz="1050" dirty="0" smtClean="0"/>
              <a:t>秋，</a:t>
            </a:r>
            <a:r>
              <a:rPr lang="ja-JP" altLang="en-US" sz="1050" dirty="0"/>
              <a:t>読書の秋と申しますように秋という季節は何を</a:t>
            </a:r>
            <a:r>
              <a:rPr lang="ja-JP" altLang="en-US" sz="1050" dirty="0" smtClean="0"/>
              <a:t>するに</a:t>
            </a:r>
            <a:r>
              <a:rPr lang="ja-JP" altLang="en-US" sz="1050" dirty="0"/>
              <a:t>も最適の時期です</a:t>
            </a:r>
            <a:r>
              <a:rPr lang="ja-JP" altLang="en-US" sz="1050" dirty="0" smtClean="0"/>
              <a:t>。</a:t>
            </a:r>
            <a:endParaRPr lang="en-US" altLang="ja-JP" sz="1050" dirty="0" smtClean="0"/>
          </a:p>
          <a:p>
            <a:r>
              <a:rPr lang="ja-JP" altLang="en-US" sz="1050" dirty="0" smtClean="0"/>
              <a:t>　その</a:t>
            </a:r>
            <a:r>
              <a:rPr lang="ja-JP" altLang="en-US" sz="1050" dirty="0"/>
              <a:t>ため</a:t>
            </a:r>
            <a:r>
              <a:rPr lang="ja-JP" altLang="en-US" sz="1050" dirty="0" smtClean="0"/>
              <a:t>，教室での授業はもとより、さまざまな行事</a:t>
            </a:r>
            <a:r>
              <a:rPr lang="ja-JP" altLang="en-US" sz="1050" dirty="0"/>
              <a:t>を通して子ども</a:t>
            </a:r>
            <a:r>
              <a:rPr lang="ja-JP" altLang="en-US" sz="1050" dirty="0" smtClean="0"/>
              <a:t>たちの</a:t>
            </a:r>
            <a:r>
              <a:rPr lang="ja-JP" altLang="en-US" sz="1050" dirty="0"/>
              <a:t>大きな成長へとつながるように，目標を明確にして計画的に実施できるように努めたい</a:t>
            </a:r>
            <a:r>
              <a:rPr lang="ja-JP" altLang="en-US" sz="1050" dirty="0" smtClean="0"/>
              <a:t>と思います。</a:t>
            </a:r>
            <a:endParaRPr lang="en-US" altLang="ja-JP" sz="1050" dirty="0" smtClean="0"/>
          </a:p>
          <a:p>
            <a:r>
              <a:rPr lang="ja-JP" altLang="en-US" sz="1050" dirty="0" smtClean="0"/>
              <a:t>　</a:t>
            </a:r>
            <a:r>
              <a:rPr lang="ja-JP" altLang="en-US" sz="1050" dirty="0" smtClean="0"/>
              <a:t>また、</a:t>
            </a:r>
            <a:r>
              <a:rPr lang="ja-JP" altLang="en-US" sz="1050" dirty="0" smtClean="0"/>
              <a:t>秋は「読書」、</a:t>
            </a:r>
            <a:r>
              <a:rPr lang="ja-JP" altLang="en-US" sz="1050" dirty="0"/>
              <a:t>ぜひともご家族で「読書の時間」を共有したり、最近読んだ本の話題を楽しんだりして、子供たちに読書の楽しみを伝えてやってください。</a:t>
            </a:r>
          </a:p>
          <a:p>
            <a:r>
              <a:rPr lang="ja-JP" altLang="en-US" sz="1050" dirty="0" smtClean="0"/>
              <a:t>　</a:t>
            </a:r>
            <a:r>
              <a:rPr lang="en-US" altLang="ja-JP" sz="1050" dirty="0" smtClean="0"/>
              <a:t>2</a:t>
            </a:r>
            <a:r>
              <a:rPr lang="ja-JP" altLang="en-US" sz="1050" dirty="0" smtClean="0"/>
              <a:t>学期の学校行事を通じて、子どもたちに大きな声援</a:t>
            </a:r>
            <a:r>
              <a:rPr lang="ja-JP" altLang="en-US" sz="1050" dirty="0"/>
              <a:t>を送って下さいますよう</a:t>
            </a:r>
            <a:r>
              <a:rPr lang="ja-JP" altLang="en-US" sz="1050" dirty="0" smtClean="0"/>
              <a:t>お願い申し上げます。</a:t>
            </a:r>
            <a:endParaRPr lang="en-US" altLang="ja-JP" sz="1050" dirty="0" smtClean="0"/>
          </a:p>
        </p:txBody>
      </p:sp>
      <p:pic>
        <p:nvPicPr>
          <p:cNvPr id="14" name="図 13"/>
          <p:cNvPicPr>
            <a:picLocks noChangeAspect="1"/>
          </p:cNvPicPr>
          <p:nvPr/>
        </p:nvPicPr>
        <p:blipFill>
          <a:blip r:embed="rId6"/>
          <a:stretch>
            <a:fillRect/>
          </a:stretch>
        </p:blipFill>
        <p:spPr>
          <a:xfrm>
            <a:off x="3548109" y="6928430"/>
            <a:ext cx="2844000" cy="2460156"/>
          </a:xfrm>
          <a:prstGeom prst="rect">
            <a:avLst/>
          </a:prstGeom>
        </p:spPr>
      </p:pic>
      <p:sp>
        <p:nvSpPr>
          <p:cNvPr id="16" name="角丸四角形吹き出し 15"/>
          <p:cNvSpPr/>
          <p:nvPr/>
        </p:nvSpPr>
        <p:spPr>
          <a:xfrm>
            <a:off x="5440680" y="7161685"/>
            <a:ext cx="1150855" cy="260195"/>
          </a:xfrm>
          <a:prstGeom prst="wedgeRoundRectCallout">
            <a:avLst>
              <a:gd name="adj1" fmla="val -44612"/>
              <a:gd name="adj2" fmla="val 206762"/>
              <a:gd name="adj3" fmla="val 1666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tx1">
                    <a:lumMod val="50000"/>
                    <a:lumOff val="50000"/>
                  </a:schemeClr>
                </a:solidFill>
                <a:latin typeface="BIZ UDPゴシック" panose="020B0400000000000000" pitchFamily="50" charset="-128"/>
                <a:ea typeface="BIZ UDPゴシック" panose="020B0400000000000000" pitchFamily="50" charset="-128"/>
              </a:rPr>
              <a:t>全国平均ライン</a:t>
            </a:r>
            <a:endParaRPr kumimoji="1" lang="ja-JP" altLang="en-US" sz="1100" b="1" dirty="0">
              <a:solidFill>
                <a:schemeClr val="tx1">
                  <a:lumMod val="50000"/>
                  <a:lumOff val="50000"/>
                </a:schemeClr>
              </a:solidFill>
              <a:latin typeface="BIZ UDPゴシック" panose="020B0400000000000000" pitchFamily="50" charset="-128"/>
              <a:ea typeface="BIZ UDPゴシック" panose="020B0400000000000000" pitchFamily="50" charset="-128"/>
            </a:endParaRPr>
          </a:p>
        </p:txBody>
      </p:sp>
      <p:sp>
        <p:nvSpPr>
          <p:cNvPr id="30" name="テキスト ボックス 29"/>
          <p:cNvSpPr txBox="1"/>
          <p:nvPr/>
        </p:nvSpPr>
        <p:spPr>
          <a:xfrm>
            <a:off x="-59395" y="2016724"/>
            <a:ext cx="4588115" cy="400110"/>
          </a:xfrm>
          <a:prstGeom prst="rect">
            <a:avLst/>
          </a:prstGeom>
          <a:noFill/>
        </p:spPr>
        <p:txBody>
          <a:bodyPr wrap="none" rtlCol="0">
            <a:spAutoFit/>
          </a:bodyPr>
          <a:lstStyle/>
          <a:p>
            <a:r>
              <a:rPr kumimoji="1" lang="ja-JP" altLang="en-US" sz="2000" dirty="0" smtClean="0"/>
              <a:t>運動会の練習が本格的に始まりました！</a:t>
            </a:r>
            <a:endParaRPr kumimoji="1" lang="en-US" altLang="ja-JP" sz="2000" dirty="0" smtClean="0"/>
          </a:p>
        </p:txBody>
      </p:sp>
      <p:sp>
        <p:nvSpPr>
          <p:cNvPr id="34" name="テキスト ボックス 33"/>
          <p:cNvSpPr txBox="1"/>
          <p:nvPr/>
        </p:nvSpPr>
        <p:spPr>
          <a:xfrm>
            <a:off x="-58223" y="3392728"/>
            <a:ext cx="1744388" cy="369332"/>
          </a:xfrm>
          <a:prstGeom prst="rect">
            <a:avLst/>
          </a:prstGeom>
          <a:noFill/>
        </p:spPr>
        <p:txBody>
          <a:bodyPr wrap="none" rtlCol="0">
            <a:spAutoFit/>
          </a:bodyPr>
          <a:lstStyle/>
          <a:p>
            <a:r>
              <a:rPr lang="ja-JP" altLang="en-US" dirty="0" smtClean="0"/>
              <a:t>家庭</a:t>
            </a:r>
            <a:r>
              <a:rPr lang="ja-JP" altLang="en-US" dirty="0" smtClean="0"/>
              <a:t>での会話</a:t>
            </a:r>
            <a:r>
              <a:rPr lang="ja-JP" altLang="en-US" dirty="0" smtClean="0"/>
              <a:t>を</a:t>
            </a:r>
            <a:endParaRPr kumimoji="1" lang="ja-JP" altLang="en-US" dirty="0"/>
          </a:p>
        </p:txBody>
      </p:sp>
      <p:sp>
        <p:nvSpPr>
          <p:cNvPr id="36" name="テキスト ボックス 35"/>
          <p:cNvSpPr txBox="1"/>
          <p:nvPr/>
        </p:nvSpPr>
        <p:spPr>
          <a:xfrm>
            <a:off x="-58223" y="3656980"/>
            <a:ext cx="5034083" cy="1815882"/>
          </a:xfrm>
          <a:prstGeom prst="rect">
            <a:avLst/>
          </a:prstGeom>
          <a:noFill/>
        </p:spPr>
        <p:txBody>
          <a:bodyPr wrap="square" rtlCol="0">
            <a:spAutoFit/>
          </a:bodyPr>
          <a:lstStyle/>
          <a:p>
            <a:r>
              <a:rPr lang="ja-JP" altLang="en-US" sz="800" dirty="0" smtClean="0">
                <a:latin typeface="BIZ UDPゴシック" panose="020B0400000000000000" pitchFamily="50" charset="-128"/>
                <a:ea typeface="BIZ UDPゴシック" panose="020B0400000000000000" pitchFamily="50" charset="-128"/>
              </a:rPr>
              <a:t>　</a:t>
            </a:r>
            <a:r>
              <a:rPr lang="ja-JP" altLang="en-US" sz="800" dirty="0">
                <a:latin typeface="BIZ UDPゴシック" panose="020B0400000000000000" pitchFamily="50" charset="-128"/>
                <a:ea typeface="BIZ UDPゴシック" panose="020B0400000000000000" pitchFamily="50" charset="-128"/>
              </a:rPr>
              <a:t>子ども</a:t>
            </a:r>
            <a:r>
              <a:rPr lang="ja-JP" altLang="en-US" sz="800" dirty="0" smtClean="0">
                <a:latin typeface="BIZ UDPゴシック" panose="020B0400000000000000" pitchFamily="50" charset="-128"/>
                <a:ea typeface="BIZ UDPゴシック" panose="020B0400000000000000" pitchFamily="50" charset="-128"/>
              </a:rPr>
              <a:t>の「生きる力」を伸ばす</a:t>
            </a:r>
            <a:r>
              <a:rPr lang="ja-JP" altLang="en-US" sz="800" dirty="0">
                <a:latin typeface="BIZ UDPゴシック" panose="020B0400000000000000" pitchFamily="50" charset="-128"/>
                <a:ea typeface="BIZ UDPゴシック" panose="020B0400000000000000" pitchFamily="50" charset="-128"/>
              </a:rPr>
              <a:t>ために効果的な関わり方とは、どのようなものなのでしょうか？それは実は日常の中のごく簡単なことから始められます。たとえば、家族がお互いにその日の予定を決められた場所に書き込むという家庭内ルールを決めます。それは相手に伝えたい内容を、「簡潔にまとめる力」「分かりやすく表現する力」をつけることにつながります。</a:t>
            </a:r>
          </a:p>
          <a:p>
            <a:r>
              <a:rPr lang="ja-JP" altLang="en-US" sz="800" dirty="0" smtClean="0">
                <a:latin typeface="BIZ UDPゴシック" panose="020B0400000000000000" pitchFamily="50" charset="-128"/>
                <a:ea typeface="BIZ UDPゴシック" panose="020B0400000000000000" pitchFamily="50" charset="-128"/>
              </a:rPr>
              <a:t>　また</a:t>
            </a:r>
            <a:r>
              <a:rPr lang="ja-JP" altLang="en-US" sz="800" dirty="0">
                <a:latin typeface="BIZ UDPゴシック" panose="020B0400000000000000" pitchFamily="50" charset="-128"/>
                <a:ea typeface="BIZ UDPゴシック" panose="020B0400000000000000" pitchFamily="50" charset="-128"/>
              </a:rPr>
              <a:t>、家族で旅行に行くときに子どもと一緒に目的地までのルートや交通手段、費用を考えてみることなども、総合的な学習の目的とされている「自ら考える力」を育むことにつながります。忙しい日常の中でも、こうしたちょっとした工夫で、子どもとの関係はぐっと密度の濃いものに変わります。</a:t>
            </a:r>
          </a:p>
          <a:p>
            <a:r>
              <a:rPr lang="ja-JP" altLang="en-US" sz="800" dirty="0" smtClean="0">
                <a:latin typeface="BIZ UDPゴシック" panose="020B0400000000000000" pitchFamily="50" charset="-128"/>
                <a:ea typeface="BIZ UDPゴシック" panose="020B0400000000000000" pitchFamily="50" charset="-128"/>
              </a:rPr>
              <a:t>　家族</a:t>
            </a:r>
            <a:r>
              <a:rPr lang="ja-JP" altLang="en-US" sz="800" dirty="0">
                <a:latin typeface="BIZ UDPゴシック" panose="020B0400000000000000" pitchFamily="50" charset="-128"/>
                <a:ea typeface="BIZ UDPゴシック" panose="020B0400000000000000" pitchFamily="50" charset="-128"/>
              </a:rPr>
              <a:t>との時間は、子どもにとってかけがえのない財産です。日常の何気ない保護者との会話やふれ合いからも子どもは多くを学びとっているものです。子どもの成長とともに、ともすると子どもとの会話が少なくなりがちな家庭が多いようですが、夕食時や週末などに学校での出来事を話し合い、お互いに考えていることを語り合うといった時間をどうか大切にしていただきたいと思います。そのちょっとした会話の積み重ねが、子どもの学力向上にとって、大きな力となるはずですから</a:t>
            </a:r>
            <a:r>
              <a:rPr lang="ja-JP" altLang="en-US" sz="800" dirty="0" smtClean="0">
                <a:latin typeface="BIZ UDPゴシック" panose="020B0400000000000000" pitchFamily="50" charset="-128"/>
                <a:ea typeface="BIZ UDPゴシック" panose="020B0400000000000000" pitchFamily="50" charset="-128"/>
              </a:rPr>
              <a:t>。（「</a:t>
            </a:r>
            <a:r>
              <a:rPr lang="en-US" altLang="ja-JP" sz="800" dirty="0" err="1" smtClean="0">
                <a:latin typeface="BIZ UDPゴシック" panose="020B0400000000000000" pitchFamily="50" charset="-128"/>
                <a:ea typeface="BIZ UDPゴシック" panose="020B0400000000000000" pitchFamily="50" charset="-128"/>
              </a:rPr>
              <a:t>Benesse</a:t>
            </a:r>
            <a:r>
              <a:rPr lang="ja-JP" altLang="en-US" sz="800" dirty="0">
                <a:latin typeface="BIZ UDPゴシック" panose="020B0400000000000000" pitchFamily="50" charset="-128"/>
                <a:ea typeface="BIZ UDPゴシック" panose="020B0400000000000000" pitchFamily="50" charset="-128"/>
              </a:rPr>
              <a:t>教育総研　青柳</a:t>
            </a:r>
            <a:r>
              <a:rPr lang="ja-JP" altLang="en-US" sz="800" dirty="0" smtClean="0">
                <a:latin typeface="BIZ UDPゴシック" panose="020B0400000000000000" pitchFamily="50" charset="-128"/>
                <a:ea typeface="BIZ UDPゴシック" panose="020B0400000000000000" pitchFamily="50" charset="-128"/>
              </a:rPr>
              <a:t>裕子より」）</a:t>
            </a:r>
            <a:endParaRPr lang="en-US" altLang="ja-JP" sz="800" dirty="0" smtClean="0">
              <a:latin typeface="BIZ UDPゴシック" panose="020B0400000000000000" pitchFamily="50" charset="-128"/>
              <a:ea typeface="BIZ UDPゴシック" panose="020B0400000000000000" pitchFamily="50" charset="-128"/>
            </a:endParaRPr>
          </a:p>
          <a:p>
            <a:r>
              <a:rPr kumimoji="1" lang="ja-JP" altLang="en-US" sz="800" dirty="0">
                <a:latin typeface="BIZ UDPゴシック" panose="020B0400000000000000" pitchFamily="50" charset="-128"/>
                <a:ea typeface="BIZ UDPゴシック" panose="020B0400000000000000" pitchFamily="50" charset="-128"/>
              </a:rPr>
              <a:t>　</a:t>
            </a:r>
            <a:r>
              <a:rPr kumimoji="1" lang="ja-JP" altLang="en-US" sz="800" dirty="0" smtClean="0">
                <a:latin typeface="BIZ UDPゴシック" panose="020B0400000000000000" pitchFamily="50" charset="-128"/>
                <a:ea typeface="BIZ UDPゴシック" panose="020B0400000000000000" pitchFamily="50" charset="-128"/>
              </a:rPr>
              <a:t>お鍋のおいしい季節になってきました。ご家庭での何気ない毎日の会話が、子どもの心を豊かにし、結果として学力を伸ばします。毎日</a:t>
            </a:r>
            <a:r>
              <a:rPr kumimoji="1" lang="en-US" altLang="ja-JP" sz="800" dirty="0" smtClean="0">
                <a:latin typeface="BIZ UDPゴシック" panose="020B0400000000000000" pitchFamily="50" charset="-128"/>
                <a:ea typeface="BIZ UDPゴシック" panose="020B0400000000000000" pitchFamily="50" charset="-128"/>
              </a:rPr>
              <a:t>1</a:t>
            </a:r>
            <a:r>
              <a:rPr kumimoji="1" lang="ja-JP" altLang="en-US" sz="800" dirty="0" smtClean="0">
                <a:latin typeface="BIZ UDPゴシック" panose="020B0400000000000000" pitchFamily="50" charset="-128"/>
                <a:ea typeface="BIZ UDPゴシック" panose="020B0400000000000000" pitchFamily="50" charset="-128"/>
              </a:rPr>
              <a:t>回は子どもの学校の様子や保護者の仕事について言葉を交わしてみてください。</a:t>
            </a:r>
            <a:endParaRPr kumimoji="1" lang="en-US" altLang="ja-JP" sz="800" dirty="0" smtClean="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032248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stretch>
            <a:fillRect/>
          </a:stretch>
        </p:blipFill>
        <p:spPr>
          <a:xfrm>
            <a:off x="190500" y="117348"/>
            <a:ext cx="6416040" cy="9624060"/>
          </a:xfrm>
          <a:prstGeom prst="rect">
            <a:avLst/>
          </a:prstGeom>
        </p:spPr>
      </p:pic>
    </p:spTree>
    <p:extLst>
      <p:ext uri="{BB962C8B-B14F-4D97-AF65-F5344CB8AC3E}">
        <p14:creationId xmlns:p14="http://schemas.microsoft.com/office/powerpoint/2010/main" val="131833758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9549</TotalTime>
  <Words>1020</Words>
  <Application>Microsoft Office PowerPoint</Application>
  <PresentationFormat>A4 210 x 297 mm</PresentationFormat>
  <Paragraphs>35</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BIZ UDPゴシック</vt:lpstr>
      <vt:lpstr>ＤＦ特太ゴシック体</vt:lpstr>
      <vt:lpstr>HGP創英角ｺﾞｼｯｸUB</vt:lpstr>
      <vt:lpstr>HGS創英角ｺﾞｼｯｸUB</vt:lpstr>
      <vt:lpstr>ＭＳ Ｐゴシック</vt:lpstr>
      <vt:lpstr>ＭＳ Ｐ明朝</vt:lpstr>
      <vt:lpstr>ＭＳ 明朝</vt:lpstr>
      <vt:lpstr>Arial</vt:lpstr>
      <vt:lpstr>Calibri</vt:lpstr>
      <vt:lpstr>Calibri Light</vt:lpstr>
      <vt:lpstr>Office テーマ</vt:lpstr>
      <vt:lpstr>PowerPoint プレゼンテーション</vt:lpstr>
      <vt:lpstr>PowerPoint プレゼンテーション</vt:lpstr>
    </vt:vector>
  </TitlesOfParts>
  <Company>伊丹市教育委員会</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春名 潤一</dc:creator>
  <cp:lastModifiedBy>春名 潤一</cp:lastModifiedBy>
  <cp:revision>120</cp:revision>
  <cp:lastPrinted>2024-09-25T07:36:11Z</cp:lastPrinted>
  <dcterms:created xsi:type="dcterms:W3CDTF">2020-04-06T01:42:01Z</dcterms:created>
  <dcterms:modified xsi:type="dcterms:W3CDTF">2024-09-25T07:37:17Z</dcterms:modified>
</cp:coreProperties>
</file>