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Lst>
  <p:sldSz cx="6858000" cy="9906000" type="A4"/>
  <p:notesSz cx="6735763" cy="9869488"/>
  <p:defaultTextStyle>
    <a:defPPr>
      <a:defRPr lang="ja-JP"/>
    </a:defPPr>
    <a:lvl1pPr marL="0" algn="l" defTabSz="804642" rtl="0" eaLnBrk="1" latinLnBrk="0" hangingPunct="1">
      <a:defRPr kumimoji="1" sz="1585" kern="1200">
        <a:solidFill>
          <a:schemeClr val="tx1"/>
        </a:solidFill>
        <a:latin typeface="+mn-lt"/>
        <a:ea typeface="+mn-ea"/>
        <a:cs typeface="+mn-cs"/>
      </a:defRPr>
    </a:lvl1pPr>
    <a:lvl2pPr marL="402322" algn="l" defTabSz="804642" rtl="0" eaLnBrk="1" latinLnBrk="0" hangingPunct="1">
      <a:defRPr kumimoji="1" sz="1585" kern="1200">
        <a:solidFill>
          <a:schemeClr val="tx1"/>
        </a:solidFill>
        <a:latin typeface="+mn-lt"/>
        <a:ea typeface="+mn-ea"/>
        <a:cs typeface="+mn-cs"/>
      </a:defRPr>
    </a:lvl2pPr>
    <a:lvl3pPr marL="804642" algn="l" defTabSz="804642" rtl="0" eaLnBrk="1" latinLnBrk="0" hangingPunct="1">
      <a:defRPr kumimoji="1" sz="1585" kern="1200">
        <a:solidFill>
          <a:schemeClr val="tx1"/>
        </a:solidFill>
        <a:latin typeface="+mn-lt"/>
        <a:ea typeface="+mn-ea"/>
        <a:cs typeface="+mn-cs"/>
      </a:defRPr>
    </a:lvl3pPr>
    <a:lvl4pPr marL="1206964" algn="l" defTabSz="804642" rtl="0" eaLnBrk="1" latinLnBrk="0" hangingPunct="1">
      <a:defRPr kumimoji="1" sz="1585" kern="1200">
        <a:solidFill>
          <a:schemeClr val="tx1"/>
        </a:solidFill>
        <a:latin typeface="+mn-lt"/>
        <a:ea typeface="+mn-ea"/>
        <a:cs typeface="+mn-cs"/>
      </a:defRPr>
    </a:lvl4pPr>
    <a:lvl5pPr marL="1609286" algn="l" defTabSz="804642" rtl="0" eaLnBrk="1" latinLnBrk="0" hangingPunct="1">
      <a:defRPr kumimoji="1" sz="1585" kern="1200">
        <a:solidFill>
          <a:schemeClr val="tx1"/>
        </a:solidFill>
        <a:latin typeface="+mn-lt"/>
        <a:ea typeface="+mn-ea"/>
        <a:cs typeface="+mn-cs"/>
      </a:defRPr>
    </a:lvl5pPr>
    <a:lvl6pPr marL="2011606" algn="l" defTabSz="804642" rtl="0" eaLnBrk="1" latinLnBrk="0" hangingPunct="1">
      <a:defRPr kumimoji="1" sz="1585" kern="1200">
        <a:solidFill>
          <a:schemeClr val="tx1"/>
        </a:solidFill>
        <a:latin typeface="+mn-lt"/>
        <a:ea typeface="+mn-ea"/>
        <a:cs typeface="+mn-cs"/>
      </a:defRPr>
    </a:lvl6pPr>
    <a:lvl7pPr marL="2413928" algn="l" defTabSz="804642" rtl="0" eaLnBrk="1" latinLnBrk="0" hangingPunct="1">
      <a:defRPr kumimoji="1" sz="1585" kern="1200">
        <a:solidFill>
          <a:schemeClr val="tx1"/>
        </a:solidFill>
        <a:latin typeface="+mn-lt"/>
        <a:ea typeface="+mn-ea"/>
        <a:cs typeface="+mn-cs"/>
      </a:defRPr>
    </a:lvl7pPr>
    <a:lvl8pPr marL="2816249" algn="l" defTabSz="804642" rtl="0" eaLnBrk="1" latinLnBrk="0" hangingPunct="1">
      <a:defRPr kumimoji="1" sz="1585" kern="1200">
        <a:solidFill>
          <a:schemeClr val="tx1"/>
        </a:solidFill>
        <a:latin typeface="+mn-lt"/>
        <a:ea typeface="+mn-ea"/>
        <a:cs typeface="+mn-cs"/>
      </a:defRPr>
    </a:lvl8pPr>
    <a:lvl9pPr marL="3218570" algn="l" defTabSz="804642" rtl="0" eaLnBrk="1" latinLnBrk="0" hangingPunct="1">
      <a:defRPr kumimoji="1" sz="158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43" userDrawn="1">
          <p15:clr>
            <a:srgbClr val="A4A3A4"/>
          </p15:clr>
        </p15:guide>
        <p15:guide id="2" pos="216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62" autoAdjust="0"/>
    <p:restoredTop sz="94660"/>
  </p:normalViewPr>
  <p:slideViewPr>
    <p:cSldViewPr snapToGrid="0" showGuides="1">
      <p:cViewPr>
        <p:scale>
          <a:sx n="125" d="100"/>
          <a:sy n="125" d="100"/>
        </p:scale>
        <p:origin x="1008" y="-3576"/>
      </p:cViewPr>
      <p:guideLst>
        <p:guide orient="horz" pos="3143"/>
        <p:guide pos="21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EB919229-D845-4FB5-9EAF-42CC0F0F0916}" type="datetimeFigureOut">
              <a:rPr kumimoji="1" lang="ja-JP" altLang="en-US" smtClean="0"/>
              <a:t>2024/7/17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299F2D8-CD20-4F7C-B872-0614494E96D5}" type="slidenum">
              <a:rPr kumimoji="1" lang="ja-JP" altLang="en-US" smtClean="0"/>
              <a:t>‹#›</a:t>
            </a:fld>
            <a:endParaRPr kumimoji="1" lang="ja-JP" altLang="en-US"/>
          </a:p>
        </p:txBody>
      </p:sp>
    </p:spTree>
    <p:extLst>
      <p:ext uri="{BB962C8B-B14F-4D97-AF65-F5344CB8AC3E}">
        <p14:creationId xmlns:p14="http://schemas.microsoft.com/office/powerpoint/2010/main" val="667308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B919229-D845-4FB5-9EAF-42CC0F0F0916}" type="datetimeFigureOut">
              <a:rPr kumimoji="1" lang="ja-JP" altLang="en-US" smtClean="0"/>
              <a:t>2024/7/17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299F2D8-CD20-4F7C-B872-0614494E96D5}" type="slidenum">
              <a:rPr kumimoji="1" lang="ja-JP" altLang="en-US" smtClean="0"/>
              <a:t>‹#›</a:t>
            </a:fld>
            <a:endParaRPr kumimoji="1" lang="ja-JP" altLang="en-US"/>
          </a:p>
        </p:txBody>
      </p:sp>
    </p:spTree>
    <p:extLst>
      <p:ext uri="{BB962C8B-B14F-4D97-AF65-F5344CB8AC3E}">
        <p14:creationId xmlns:p14="http://schemas.microsoft.com/office/powerpoint/2010/main" val="2430020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B919229-D845-4FB5-9EAF-42CC0F0F0916}" type="datetimeFigureOut">
              <a:rPr kumimoji="1" lang="ja-JP" altLang="en-US" smtClean="0"/>
              <a:t>2024/7/17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299F2D8-CD20-4F7C-B872-0614494E96D5}" type="slidenum">
              <a:rPr kumimoji="1" lang="ja-JP" altLang="en-US" smtClean="0"/>
              <a:t>‹#›</a:t>
            </a:fld>
            <a:endParaRPr kumimoji="1" lang="ja-JP" altLang="en-US"/>
          </a:p>
        </p:txBody>
      </p:sp>
    </p:spTree>
    <p:extLst>
      <p:ext uri="{BB962C8B-B14F-4D97-AF65-F5344CB8AC3E}">
        <p14:creationId xmlns:p14="http://schemas.microsoft.com/office/powerpoint/2010/main" val="3544632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B919229-D845-4FB5-9EAF-42CC0F0F0916}" type="datetimeFigureOut">
              <a:rPr kumimoji="1" lang="ja-JP" altLang="en-US" smtClean="0"/>
              <a:t>2024/7/17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299F2D8-CD20-4F7C-B872-0614494E96D5}" type="slidenum">
              <a:rPr kumimoji="1" lang="ja-JP" altLang="en-US" smtClean="0"/>
              <a:t>‹#›</a:t>
            </a:fld>
            <a:endParaRPr kumimoji="1" lang="ja-JP" altLang="en-US"/>
          </a:p>
        </p:txBody>
      </p:sp>
    </p:spTree>
    <p:extLst>
      <p:ext uri="{BB962C8B-B14F-4D97-AF65-F5344CB8AC3E}">
        <p14:creationId xmlns:p14="http://schemas.microsoft.com/office/powerpoint/2010/main" val="2576026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B919229-D845-4FB5-9EAF-42CC0F0F0916}" type="datetimeFigureOut">
              <a:rPr kumimoji="1" lang="ja-JP" altLang="en-US" smtClean="0"/>
              <a:t>2024/7/17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299F2D8-CD20-4F7C-B872-0614494E96D5}" type="slidenum">
              <a:rPr kumimoji="1" lang="ja-JP" altLang="en-US" smtClean="0"/>
              <a:t>‹#›</a:t>
            </a:fld>
            <a:endParaRPr kumimoji="1" lang="ja-JP" altLang="en-US"/>
          </a:p>
        </p:txBody>
      </p:sp>
    </p:spTree>
    <p:extLst>
      <p:ext uri="{BB962C8B-B14F-4D97-AF65-F5344CB8AC3E}">
        <p14:creationId xmlns:p14="http://schemas.microsoft.com/office/powerpoint/2010/main" val="1365864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EB919229-D845-4FB5-9EAF-42CC0F0F0916}" type="datetimeFigureOut">
              <a:rPr kumimoji="1" lang="ja-JP" altLang="en-US" smtClean="0"/>
              <a:t>2024/7/17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299F2D8-CD20-4F7C-B872-0614494E96D5}" type="slidenum">
              <a:rPr kumimoji="1" lang="ja-JP" altLang="en-US" smtClean="0"/>
              <a:t>‹#›</a:t>
            </a:fld>
            <a:endParaRPr kumimoji="1" lang="ja-JP" altLang="en-US"/>
          </a:p>
        </p:txBody>
      </p:sp>
    </p:spTree>
    <p:extLst>
      <p:ext uri="{BB962C8B-B14F-4D97-AF65-F5344CB8AC3E}">
        <p14:creationId xmlns:p14="http://schemas.microsoft.com/office/powerpoint/2010/main" val="4058734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EB919229-D845-4FB5-9EAF-42CC0F0F0916}" type="datetimeFigureOut">
              <a:rPr kumimoji="1" lang="ja-JP" altLang="en-US" smtClean="0"/>
              <a:t>2024/7/17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299F2D8-CD20-4F7C-B872-0614494E96D5}" type="slidenum">
              <a:rPr kumimoji="1" lang="ja-JP" altLang="en-US" smtClean="0"/>
              <a:t>‹#›</a:t>
            </a:fld>
            <a:endParaRPr kumimoji="1" lang="ja-JP" altLang="en-US"/>
          </a:p>
        </p:txBody>
      </p:sp>
    </p:spTree>
    <p:extLst>
      <p:ext uri="{BB962C8B-B14F-4D97-AF65-F5344CB8AC3E}">
        <p14:creationId xmlns:p14="http://schemas.microsoft.com/office/powerpoint/2010/main" val="3437302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EB919229-D845-4FB5-9EAF-42CC0F0F0916}" type="datetimeFigureOut">
              <a:rPr kumimoji="1" lang="ja-JP" altLang="en-US" smtClean="0"/>
              <a:t>2024/7/17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299F2D8-CD20-4F7C-B872-0614494E96D5}" type="slidenum">
              <a:rPr kumimoji="1" lang="ja-JP" altLang="en-US" smtClean="0"/>
              <a:t>‹#›</a:t>
            </a:fld>
            <a:endParaRPr kumimoji="1" lang="ja-JP" altLang="en-US"/>
          </a:p>
        </p:txBody>
      </p:sp>
    </p:spTree>
    <p:extLst>
      <p:ext uri="{BB962C8B-B14F-4D97-AF65-F5344CB8AC3E}">
        <p14:creationId xmlns:p14="http://schemas.microsoft.com/office/powerpoint/2010/main" val="1984337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919229-D845-4FB5-9EAF-42CC0F0F0916}" type="datetimeFigureOut">
              <a:rPr kumimoji="1" lang="ja-JP" altLang="en-US" smtClean="0"/>
              <a:t>2024/7/17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299F2D8-CD20-4F7C-B872-0614494E96D5}" type="slidenum">
              <a:rPr kumimoji="1" lang="ja-JP" altLang="en-US" smtClean="0"/>
              <a:t>‹#›</a:t>
            </a:fld>
            <a:endParaRPr kumimoji="1" lang="ja-JP" altLang="en-US"/>
          </a:p>
        </p:txBody>
      </p:sp>
    </p:spTree>
    <p:extLst>
      <p:ext uri="{BB962C8B-B14F-4D97-AF65-F5344CB8AC3E}">
        <p14:creationId xmlns:p14="http://schemas.microsoft.com/office/powerpoint/2010/main" val="1514596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B919229-D845-4FB5-9EAF-42CC0F0F0916}" type="datetimeFigureOut">
              <a:rPr kumimoji="1" lang="ja-JP" altLang="en-US" smtClean="0"/>
              <a:t>2024/7/17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299F2D8-CD20-4F7C-B872-0614494E96D5}" type="slidenum">
              <a:rPr kumimoji="1" lang="ja-JP" altLang="en-US" smtClean="0"/>
              <a:t>‹#›</a:t>
            </a:fld>
            <a:endParaRPr kumimoji="1" lang="ja-JP" altLang="en-US"/>
          </a:p>
        </p:txBody>
      </p:sp>
    </p:spTree>
    <p:extLst>
      <p:ext uri="{BB962C8B-B14F-4D97-AF65-F5344CB8AC3E}">
        <p14:creationId xmlns:p14="http://schemas.microsoft.com/office/powerpoint/2010/main" val="2052940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B919229-D845-4FB5-9EAF-42CC0F0F0916}" type="datetimeFigureOut">
              <a:rPr kumimoji="1" lang="ja-JP" altLang="en-US" smtClean="0"/>
              <a:t>2024/7/17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299F2D8-CD20-4F7C-B872-0614494E96D5}" type="slidenum">
              <a:rPr kumimoji="1" lang="ja-JP" altLang="en-US" smtClean="0"/>
              <a:t>‹#›</a:t>
            </a:fld>
            <a:endParaRPr kumimoji="1" lang="ja-JP" altLang="en-US"/>
          </a:p>
        </p:txBody>
      </p:sp>
    </p:spTree>
    <p:extLst>
      <p:ext uri="{BB962C8B-B14F-4D97-AF65-F5344CB8AC3E}">
        <p14:creationId xmlns:p14="http://schemas.microsoft.com/office/powerpoint/2010/main" val="3681209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EB919229-D845-4FB5-9EAF-42CC0F0F0916}" type="datetimeFigureOut">
              <a:rPr kumimoji="1" lang="ja-JP" altLang="en-US" smtClean="0"/>
              <a:t>2024/7/17</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2299F2D8-CD20-4F7C-B872-0614494E96D5}" type="slidenum">
              <a:rPr kumimoji="1" lang="ja-JP" altLang="en-US" smtClean="0"/>
              <a:t>‹#›</a:t>
            </a:fld>
            <a:endParaRPr kumimoji="1" lang="ja-JP" altLang="en-US"/>
          </a:p>
        </p:txBody>
      </p:sp>
    </p:spTree>
    <p:extLst>
      <p:ext uri="{BB962C8B-B14F-4D97-AF65-F5344CB8AC3E}">
        <p14:creationId xmlns:p14="http://schemas.microsoft.com/office/powerpoint/2010/main" val="11745086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 y="15180"/>
            <a:ext cx="6906900" cy="1446217"/>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22"/>
          </a:p>
        </p:txBody>
      </p:sp>
      <p:sp>
        <p:nvSpPr>
          <p:cNvPr id="5" name="テキスト ボックス 4"/>
          <p:cNvSpPr txBox="1"/>
          <p:nvPr/>
        </p:nvSpPr>
        <p:spPr>
          <a:xfrm>
            <a:off x="769381" y="91556"/>
            <a:ext cx="4600940" cy="1152303"/>
          </a:xfrm>
          <a:prstGeom prst="rect">
            <a:avLst/>
          </a:prstGeom>
          <a:noFill/>
        </p:spPr>
        <p:txBody>
          <a:bodyPr wrap="none" rtlCol="0">
            <a:spAutoFit/>
          </a:bodyPr>
          <a:lstStyle/>
          <a:p>
            <a:r>
              <a:rPr lang="ja-JP" altLang="en-US" sz="6888" dirty="0">
                <a:solidFill>
                  <a:schemeClr val="bg1"/>
                </a:solidFill>
                <a:effectLst>
                  <a:outerShdw blurRad="50800" dist="38100" dir="2700000" algn="tl" rotWithShape="0">
                    <a:prstClr val="black">
                      <a:alpha val="40000"/>
                    </a:prstClr>
                  </a:outerShdw>
                </a:effectLst>
                <a:latin typeface="ＤＦ特太ゴシック体" panose="020B0509000000000000" pitchFamily="49" charset="-128"/>
                <a:ea typeface="ＤＦ特太ゴシック体" panose="020B0509000000000000" pitchFamily="49" charset="-128"/>
              </a:rPr>
              <a:t>鈴原だより</a:t>
            </a:r>
          </a:p>
        </p:txBody>
      </p:sp>
      <p:sp>
        <p:nvSpPr>
          <p:cNvPr id="6" name="テキスト ボックス 5"/>
          <p:cNvSpPr txBox="1"/>
          <p:nvPr/>
        </p:nvSpPr>
        <p:spPr>
          <a:xfrm>
            <a:off x="-20134" y="1071593"/>
            <a:ext cx="4522713" cy="465192"/>
          </a:xfrm>
          <a:prstGeom prst="rect">
            <a:avLst/>
          </a:prstGeom>
          <a:noFill/>
        </p:spPr>
        <p:txBody>
          <a:bodyPr wrap="none" rtlCol="0">
            <a:spAutoFit/>
          </a:bodyPr>
          <a:lstStyle/>
          <a:p>
            <a:r>
              <a:rPr lang="en-US" altLang="ja-JP" sz="2423" dirty="0" err="1">
                <a:solidFill>
                  <a:schemeClr val="bg1"/>
                </a:solidFill>
              </a:rPr>
              <a:t>Suzuhara</a:t>
            </a:r>
            <a:r>
              <a:rPr lang="en-US" altLang="ja-JP" sz="2423" dirty="0">
                <a:solidFill>
                  <a:schemeClr val="bg1"/>
                </a:solidFill>
              </a:rPr>
              <a:t> Elementary School News</a:t>
            </a:r>
            <a:endParaRPr lang="ja-JP" altLang="en-US" sz="2423" dirty="0">
              <a:solidFill>
                <a:schemeClr val="bg1"/>
              </a:solidFill>
            </a:endParaRPr>
          </a:p>
        </p:txBody>
      </p:sp>
      <p:sp>
        <p:nvSpPr>
          <p:cNvPr id="7" name="テキスト ボックス 6"/>
          <p:cNvSpPr txBox="1"/>
          <p:nvPr/>
        </p:nvSpPr>
        <p:spPr>
          <a:xfrm>
            <a:off x="-1" y="15181"/>
            <a:ext cx="3063659" cy="327910"/>
          </a:xfrm>
          <a:prstGeom prst="rect">
            <a:avLst/>
          </a:prstGeom>
          <a:noFill/>
        </p:spPr>
        <p:txBody>
          <a:bodyPr wrap="none" rtlCol="0">
            <a:spAutoFit/>
          </a:bodyPr>
          <a:lstStyle/>
          <a:p>
            <a:r>
              <a:rPr lang="ja-JP" altLang="en-US" sz="1531" dirty="0">
                <a:solidFill>
                  <a:schemeClr val="bg1"/>
                </a:solidFill>
              </a:rPr>
              <a:t>伊丹市立鈴原小学校学校通信</a:t>
            </a:r>
            <a:r>
              <a:rPr lang="ja-JP" altLang="en-US" sz="1531" dirty="0" smtClean="0">
                <a:solidFill>
                  <a:schemeClr val="bg1"/>
                </a:solidFill>
              </a:rPr>
              <a:t>№３</a:t>
            </a:r>
            <a:endParaRPr lang="ja-JP" altLang="en-US" sz="1531" dirty="0">
              <a:solidFill>
                <a:schemeClr val="bg1"/>
              </a:solidFill>
            </a:endParaRPr>
          </a:p>
        </p:txBody>
      </p:sp>
      <p:pic>
        <p:nvPicPr>
          <p:cNvPr id="8" name="図 7"/>
          <p:cNvPicPr>
            <a:picLocks noChangeAspect="1"/>
          </p:cNvPicPr>
          <p:nvPr/>
        </p:nvPicPr>
        <p:blipFill rotWithShape="1">
          <a:blip r:embed="rId2"/>
          <a:srcRect l="8085" t="8172" r="9233" b="9544"/>
          <a:stretch/>
        </p:blipFill>
        <p:spPr>
          <a:xfrm>
            <a:off x="0" y="309495"/>
            <a:ext cx="911160" cy="886863"/>
          </a:xfrm>
          <a:prstGeom prst="rect">
            <a:avLst/>
          </a:prstGeom>
        </p:spPr>
      </p:pic>
      <p:sp>
        <p:nvSpPr>
          <p:cNvPr id="10" name="テキスト ボックス 9"/>
          <p:cNvSpPr txBox="1"/>
          <p:nvPr/>
        </p:nvSpPr>
        <p:spPr>
          <a:xfrm rot="20199260">
            <a:off x="5054809" y="171369"/>
            <a:ext cx="1126014" cy="403508"/>
          </a:xfrm>
          <a:prstGeom prst="rect">
            <a:avLst/>
          </a:prstGeom>
          <a:noFill/>
        </p:spPr>
        <p:txBody>
          <a:bodyPr wrap="none" rtlCol="0">
            <a:spAutoFit/>
          </a:bodyPr>
          <a:lstStyle/>
          <a:p>
            <a:r>
              <a:rPr lang="en-US" altLang="ja-JP" sz="2022" dirty="0">
                <a:solidFill>
                  <a:schemeClr val="bg1"/>
                </a:solidFill>
              </a:rPr>
              <a:t>Contents</a:t>
            </a:r>
            <a:endParaRPr lang="ja-JP" altLang="en-US" sz="2022" dirty="0">
              <a:solidFill>
                <a:schemeClr val="bg1"/>
              </a:solidFill>
            </a:endParaRPr>
          </a:p>
        </p:txBody>
      </p:sp>
      <p:sp>
        <p:nvSpPr>
          <p:cNvPr id="11" name="テキスト ボックス 10"/>
          <p:cNvSpPr txBox="1"/>
          <p:nvPr/>
        </p:nvSpPr>
        <p:spPr>
          <a:xfrm>
            <a:off x="3082516" y="15545"/>
            <a:ext cx="2287806" cy="327910"/>
          </a:xfrm>
          <a:prstGeom prst="rect">
            <a:avLst/>
          </a:prstGeom>
          <a:noFill/>
        </p:spPr>
        <p:txBody>
          <a:bodyPr wrap="none" rtlCol="0">
            <a:spAutoFit/>
          </a:bodyPr>
          <a:lstStyle/>
          <a:p>
            <a:r>
              <a:rPr lang="ja-JP" altLang="en-US" sz="1531" dirty="0" smtClean="0">
                <a:solidFill>
                  <a:schemeClr val="bg1"/>
                </a:solidFill>
                <a:latin typeface="+mj-ea"/>
                <a:ea typeface="+mj-ea"/>
              </a:rPr>
              <a:t>令和６（</a:t>
            </a:r>
            <a:r>
              <a:rPr lang="en-US" altLang="ja-JP" sz="1531" dirty="0" smtClean="0">
                <a:solidFill>
                  <a:schemeClr val="bg1"/>
                </a:solidFill>
                <a:latin typeface="+mj-ea"/>
                <a:ea typeface="+mj-ea"/>
              </a:rPr>
              <a:t>2024</a:t>
            </a:r>
            <a:r>
              <a:rPr lang="ja-JP" altLang="en-US" sz="1531" dirty="0" smtClean="0">
                <a:solidFill>
                  <a:schemeClr val="bg1"/>
                </a:solidFill>
                <a:latin typeface="+mj-ea"/>
                <a:ea typeface="+mj-ea"/>
              </a:rPr>
              <a:t>）</a:t>
            </a:r>
            <a:r>
              <a:rPr lang="ja-JP" altLang="en-US" sz="1531" dirty="0" smtClean="0">
                <a:solidFill>
                  <a:schemeClr val="bg1"/>
                </a:solidFill>
                <a:latin typeface="+mj-ea"/>
                <a:ea typeface="+mj-ea"/>
              </a:rPr>
              <a:t>年</a:t>
            </a:r>
            <a:r>
              <a:rPr lang="ja-JP" altLang="en-US" sz="1531" dirty="0" smtClean="0">
                <a:solidFill>
                  <a:schemeClr val="bg1"/>
                </a:solidFill>
                <a:latin typeface="+mj-ea"/>
                <a:ea typeface="+mj-ea"/>
              </a:rPr>
              <a:t>７月１８日</a:t>
            </a:r>
            <a:endParaRPr lang="ja-JP" altLang="en-US" sz="1531" dirty="0">
              <a:solidFill>
                <a:schemeClr val="bg1"/>
              </a:solidFill>
              <a:latin typeface="+mj-ea"/>
              <a:ea typeface="+mj-ea"/>
            </a:endParaRPr>
          </a:p>
        </p:txBody>
      </p:sp>
      <p:sp>
        <p:nvSpPr>
          <p:cNvPr id="12" name="テキスト ボックス 11"/>
          <p:cNvSpPr txBox="1"/>
          <p:nvPr/>
        </p:nvSpPr>
        <p:spPr>
          <a:xfrm>
            <a:off x="5546692" y="2504201"/>
            <a:ext cx="1833841" cy="210058"/>
          </a:xfrm>
          <a:prstGeom prst="rect">
            <a:avLst/>
          </a:prstGeom>
          <a:noFill/>
        </p:spPr>
        <p:txBody>
          <a:bodyPr wrap="square" rtlCol="0">
            <a:spAutoFit/>
          </a:bodyPr>
          <a:lstStyle/>
          <a:p>
            <a:r>
              <a:rPr lang="ja-JP" altLang="en-US" sz="765" dirty="0"/>
              <a:t>本校ホームページ</a:t>
            </a:r>
            <a:r>
              <a:rPr lang="en-US" altLang="ja-JP" sz="765" dirty="0"/>
              <a:t>QR</a:t>
            </a:r>
            <a:r>
              <a:rPr lang="ja-JP" altLang="en-US" sz="765" dirty="0"/>
              <a:t>コード</a:t>
            </a:r>
          </a:p>
        </p:txBody>
      </p:sp>
      <p:sp>
        <p:nvSpPr>
          <p:cNvPr id="13" name="テキスト ボックス 12"/>
          <p:cNvSpPr txBox="1"/>
          <p:nvPr/>
        </p:nvSpPr>
        <p:spPr>
          <a:xfrm>
            <a:off x="5346939" y="1172990"/>
            <a:ext cx="954107" cy="230832"/>
          </a:xfrm>
          <a:prstGeom prst="rect">
            <a:avLst/>
          </a:prstGeom>
          <a:noFill/>
        </p:spPr>
        <p:txBody>
          <a:bodyPr wrap="none" rtlCol="0">
            <a:spAutoFit/>
          </a:bodyPr>
          <a:lstStyle/>
          <a:p>
            <a:r>
              <a:rPr lang="ja-JP" altLang="en-US" sz="900" dirty="0">
                <a:solidFill>
                  <a:schemeClr val="bg1"/>
                </a:solidFill>
              </a:rPr>
              <a:t>校長　春名潤一</a:t>
            </a:r>
          </a:p>
        </p:txBody>
      </p:sp>
      <p:sp>
        <p:nvSpPr>
          <p:cNvPr id="15" name="テキスト ボックス 14"/>
          <p:cNvSpPr txBox="1"/>
          <p:nvPr/>
        </p:nvSpPr>
        <p:spPr>
          <a:xfrm rot="20111475">
            <a:off x="5102927" y="281098"/>
            <a:ext cx="2048985" cy="646331"/>
          </a:xfrm>
          <a:prstGeom prst="rect">
            <a:avLst/>
          </a:prstGeom>
          <a:noFill/>
        </p:spPr>
        <p:txBody>
          <a:bodyPr wrap="square" rtlCol="0">
            <a:spAutoFit/>
          </a:bodyPr>
          <a:lstStyle/>
          <a:p>
            <a:r>
              <a:rPr lang="ja-JP" altLang="en-US" sz="1200" dirty="0" smtClean="0">
                <a:solidFill>
                  <a:schemeClr val="bg1">
                    <a:lumMod val="95000"/>
                  </a:schemeClr>
                </a:solidFill>
              </a:rPr>
              <a:t>習慣をつくる夏休みに</a:t>
            </a:r>
            <a:endParaRPr lang="en-US" altLang="ja-JP" sz="1200" dirty="0" smtClean="0">
              <a:solidFill>
                <a:schemeClr val="bg1">
                  <a:lumMod val="95000"/>
                </a:schemeClr>
              </a:solidFill>
            </a:endParaRPr>
          </a:p>
          <a:p>
            <a:r>
              <a:rPr lang="ja-JP" altLang="en-US" sz="1200" dirty="0" smtClean="0">
                <a:solidFill>
                  <a:schemeClr val="bg1">
                    <a:lumMod val="95000"/>
                  </a:schemeClr>
                </a:solidFill>
              </a:rPr>
              <a:t>土曜学習今後の予定</a:t>
            </a:r>
            <a:endParaRPr lang="en-US" altLang="ja-JP" sz="1200" dirty="0" smtClean="0">
              <a:solidFill>
                <a:schemeClr val="bg1">
                  <a:lumMod val="95000"/>
                </a:schemeClr>
              </a:solidFill>
            </a:endParaRPr>
          </a:p>
          <a:p>
            <a:r>
              <a:rPr lang="ja-JP" altLang="en-US" sz="1200" dirty="0" smtClean="0">
                <a:solidFill>
                  <a:schemeClr val="bg1">
                    <a:lumMod val="95000"/>
                  </a:schemeClr>
                </a:solidFill>
              </a:rPr>
              <a:t>その他</a:t>
            </a:r>
            <a:endParaRPr lang="ja-JP" altLang="en-US" sz="1200" dirty="0">
              <a:solidFill>
                <a:schemeClr val="bg1">
                  <a:lumMod val="95000"/>
                </a:schemeClr>
              </a:solidFill>
            </a:endParaRPr>
          </a:p>
        </p:txBody>
      </p:sp>
      <p:sp>
        <p:nvSpPr>
          <p:cNvPr id="17" name="テキスト ボックス 16"/>
          <p:cNvSpPr txBox="1"/>
          <p:nvPr/>
        </p:nvSpPr>
        <p:spPr>
          <a:xfrm>
            <a:off x="-2" y="1591403"/>
            <a:ext cx="5567677" cy="1059908"/>
          </a:xfrm>
          <a:prstGeom prst="rect">
            <a:avLst/>
          </a:prstGeom>
          <a:pattFill prst="pct75">
            <a:fgClr>
              <a:schemeClr val="bg2">
                <a:lumMod val="25000"/>
              </a:schemeClr>
            </a:fgClr>
            <a:bgClr>
              <a:schemeClr val="bg1"/>
            </a:bgClr>
          </a:pattFill>
        </p:spPr>
        <p:txBody>
          <a:bodyPr wrap="none" rtlCol="0">
            <a:prstTxWarp prst="textPlain">
              <a:avLst/>
            </a:prstTxWarp>
            <a:spAutoFit/>
          </a:bodyPr>
          <a:lstStyle/>
          <a:p>
            <a:r>
              <a:rPr lang="ja-JP" altLang="en-US" sz="6122" b="1" dirty="0" smtClean="0">
                <a:ln>
                  <a:solidFill>
                    <a:schemeClr val="tx1">
                      <a:lumMod val="85000"/>
                      <a:lumOff val="15000"/>
                    </a:schemeClr>
                  </a:solidFill>
                </a:ln>
                <a:solidFill>
                  <a:schemeClr val="bg1"/>
                </a:solidFill>
                <a:latin typeface="HGP創英角ｺﾞｼｯｸUB" panose="020B0900000000000000" pitchFamily="50" charset="-128"/>
                <a:ea typeface="HGP創英角ｺﾞｼｯｸUB" panose="020B0900000000000000" pitchFamily="50" charset="-128"/>
              </a:rPr>
              <a:t>「習慣」をつくる夏休みに</a:t>
            </a:r>
            <a:endParaRPr lang="ja-JP" altLang="en-US" sz="6122" b="1" dirty="0">
              <a:ln>
                <a:solidFill>
                  <a:schemeClr val="tx1">
                    <a:lumMod val="85000"/>
                    <a:lumOff val="15000"/>
                  </a:schemeClr>
                </a:solidFill>
              </a:ln>
              <a:solidFill>
                <a:schemeClr val="bg1"/>
              </a:solidFill>
              <a:latin typeface="HGP創英角ｺﾞｼｯｸUB" panose="020B0900000000000000" pitchFamily="50" charset="-128"/>
              <a:ea typeface="HGP創英角ｺﾞｼｯｸUB" panose="020B0900000000000000" pitchFamily="50" charset="-128"/>
            </a:endParaRPr>
          </a:p>
        </p:txBody>
      </p:sp>
      <p:pic>
        <p:nvPicPr>
          <p:cNvPr id="21" name="図 20"/>
          <p:cNvPicPr>
            <a:picLocks noChangeAspect="1"/>
          </p:cNvPicPr>
          <p:nvPr/>
        </p:nvPicPr>
        <p:blipFill rotWithShape="1">
          <a:blip r:embed="rId3"/>
          <a:srcRect l="6269" t="7546" r="6145" b="6084"/>
          <a:stretch/>
        </p:blipFill>
        <p:spPr>
          <a:xfrm>
            <a:off x="5700469" y="1545261"/>
            <a:ext cx="1028423" cy="1016863"/>
          </a:xfrm>
          <a:prstGeom prst="rect">
            <a:avLst/>
          </a:prstGeom>
        </p:spPr>
      </p:pic>
      <p:sp>
        <p:nvSpPr>
          <p:cNvPr id="9" name="テキスト ボックス 8"/>
          <p:cNvSpPr txBox="1"/>
          <p:nvPr/>
        </p:nvSpPr>
        <p:spPr>
          <a:xfrm>
            <a:off x="4704949" y="3286089"/>
            <a:ext cx="2124000" cy="144655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100" dirty="0" smtClean="0"/>
              <a:t>令和６年度</a:t>
            </a:r>
            <a:r>
              <a:rPr kumimoji="1" lang="ja-JP" altLang="en-US" sz="1100" dirty="0" smtClean="0"/>
              <a:t>学校経営ビジョンは、</a:t>
            </a:r>
            <a:endParaRPr kumimoji="1" lang="en-US" altLang="ja-JP" sz="1100" dirty="0" smtClean="0"/>
          </a:p>
          <a:p>
            <a:r>
              <a:rPr kumimoji="1" lang="ja-JP" altLang="en-US" sz="1100" dirty="0" smtClean="0"/>
              <a:t>昨年度の課題や学校評価をふまえて、学校全体で議論し、学校運営協議会の承認を得て策定しました。</a:t>
            </a:r>
            <a:endParaRPr kumimoji="1" lang="en-US" altLang="ja-JP" sz="1100" dirty="0" smtClean="0"/>
          </a:p>
          <a:p>
            <a:r>
              <a:rPr kumimoji="1" lang="ja-JP" altLang="en-US" sz="1100" dirty="0" smtClean="0"/>
              <a:t>本校の強みを活かし、未来をたくましくしなやかに生きる子どもたちを育てます。</a:t>
            </a:r>
            <a:endParaRPr kumimoji="1" lang="ja-JP" altLang="en-US" sz="1100" dirty="0"/>
          </a:p>
        </p:txBody>
      </p:sp>
      <p:sp>
        <p:nvSpPr>
          <p:cNvPr id="2" name="正方形/長方形 1"/>
          <p:cNvSpPr/>
          <p:nvPr/>
        </p:nvSpPr>
        <p:spPr>
          <a:xfrm>
            <a:off x="4814256" y="5446561"/>
            <a:ext cx="2048220" cy="400110"/>
          </a:xfrm>
          <a:prstGeom prst="rect">
            <a:avLst/>
          </a:prstGeom>
        </p:spPr>
        <p:txBody>
          <a:bodyPr wrap="square">
            <a:spAutoFit/>
          </a:bodyPr>
          <a:lstStyle/>
          <a:p>
            <a:pPr algn="just">
              <a:spcAft>
                <a:spcPts val="0"/>
              </a:spcAft>
            </a:pPr>
            <a:endParaRPr lang="ja-JP" altLang="ja-JP" sz="2000" b="1"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24" name="テキスト ボックス 23"/>
          <p:cNvSpPr txBox="1"/>
          <p:nvPr/>
        </p:nvSpPr>
        <p:spPr>
          <a:xfrm>
            <a:off x="4751762" y="5729221"/>
            <a:ext cx="2017830" cy="252575"/>
          </a:xfrm>
          <a:prstGeom prst="rect">
            <a:avLst/>
          </a:prstGeom>
          <a:noFill/>
        </p:spPr>
        <p:txBody>
          <a:bodyPr wrap="none" rtlCol="0">
            <a:prstTxWarp prst="textPlain">
              <a:avLst/>
            </a:prstTxWarp>
            <a:spAutoFit/>
          </a:bodyPr>
          <a:lstStyle/>
          <a:p>
            <a:r>
              <a:rPr kumimoji="1" lang="ja-JP" altLang="en-US" sz="2800" dirty="0" smtClean="0"/>
              <a:t>夏休みの居場所盛りだくさん</a:t>
            </a:r>
            <a:endParaRPr kumimoji="1" lang="ja-JP" altLang="en-US" sz="2800" dirty="0"/>
          </a:p>
        </p:txBody>
      </p:sp>
      <p:sp>
        <p:nvSpPr>
          <p:cNvPr id="18" name="テキスト ボックス 17"/>
          <p:cNvSpPr txBox="1"/>
          <p:nvPr/>
        </p:nvSpPr>
        <p:spPr>
          <a:xfrm>
            <a:off x="-20134" y="2675233"/>
            <a:ext cx="4792399" cy="523220"/>
          </a:xfrm>
          <a:prstGeom prst="rect">
            <a:avLst/>
          </a:prstGeom>
          <a:noFill/>
        </p:spPr>
        <p:txBody>
          <a:bodyPr wrap="square" rtlCol="0">
            <a:spAutoFit/>
          </a:bodyPr>
          <a:lstStyle/>
          <a:p>
            <a:r>
              <a:rPr kumimoji="1" lang="ja-JP" altLang="en-US" sz="1400" dirty="0" smtClean="0"/>
              <a:t>さあ、夏休みです。家庭や地域の一員としての自覚や、生活をみずからすすめる力を身につける大切な時期です</a:t>
            </a:r>
            <a:endParaRPr kumimoji="1" lang="ja-JP" altLang="en-US" sz="1400" dirty="0"/>
          </a:p>
        </p:txBody>
      </p:sp>
      <p:sp>
        <p:nvSpPr>
          <p:cNvPr id="22" name="テキスト ボックス 21"/>
          <p:cNvSpPr txBox="1"/>
          <p:nvPr/>
        </p:nvSpPr>
        <p:spPr>
          <a:xfrm>
            <a:off x="25266" y="3170804"/>
            <a:ext cx="4668334" cy="6863417"/>
          </a:xfrm>
          <a:prstGeom prst="rect">
            <a:avLst/>
          </a:prstGeom>
          <a:noFill/>
        </p:spPr>
        <p:txBody>
          <a:bodyPr wrap="square" numCol="2" spcCol="108000" rtlCol="0">
            <a:spAutoFit/>
          </a:bodyPr>
          <a:lstStyle/>
          <a:p>
            <a:pPr>
              <a:lnSpc>
                <a:spcPts val="1100"/>
              </a:lnSpc>
            </a:pPr>
            <a:r>
              <a:rPr lang="ja-JP" altLang="en-US" sz="1200" b="1" dirty="0" smtClean="0">
                <a:latin typeface="+mj-ea"/>
                <a:ea typeface="+mj-ea"/>
              </a:rPr>
              <a:t>夏休みの意味</a:t>
            </a:r>
            <a:endParaRPr lang="en-US" altLang="ja-JP" sz="1200" b="1" dirty="0" smtClean="0">
              <a:latin typeface="+mj-ea"/>
              <a:ea typeface="+mj-ea"/>
            </a:endParaRPr>
          </a:p>
          <a:p>
            <a:pPr>
              <a:lnSpc>
                <a:spcPts val="1100"/>
              </a:lnSpc>
            </a:pPr>
            <a:r>
              <a:rPr lang="ja-JP" altLang="en-US" sz="1000" dirty="0" smtClean="0">
                <a:latin typeface="メイリオ" panose="020B0604030504040204" pitchFamily="50" charset="-128"/>
                <a:ea typeface="メイリオ" panose="020B0604030504040204" pitchFamily="50" charset="-128"/>
              </a:rPr>
              <a:t>　夏休みは学校の枠から離れ、家庭や地域での生活が中心になります。そこで、身につけてほしいことは、「自分で自分をコントロールし、勉強や生活を進めること」つまり「自学」です。</a:t>
            </a:r>
            <a:endParaRPr lang="ja-JP" altLang="en-US" sz="1000" dirty="0">
              <a:latin typeface="メイリオ" panose="020B0604030504040204" pitchFamily="50" charset="-128"/>
              <a:ea typeface="メイリオ" panose="020B0604030504040204" pitchFamily="50" charset="-128"/>
            </a:endParaRPr>
          </a:p>
          <a:p>
            <a:pPr>
              <a:lnSpc>
                <a:spcPts val="1100"/>
              </a:lnSpc>
            </a:pPr>
            <a:r>
              <a:rPr lang="ja-JP" altLang="en-US" sz="1000" dirty="0" smtClean="0">
                <a:latin typeface="メイリオ" panose="020B0604030504040204" pitchFamily="50" charset="-128"/>
                <a:ea typeface="メイリオ" panose="020B0604030504040204" pitchFamily="50" charset="-128"/>
              </a:rPr>
              <a:t>　学校</a:t>
            </a:r>
            <a:r>
              <a:rPr lang="ja-JP" altLang="en-US" sz="1000" dirty="0">
                <a:latin typeface="メイリオ" panose="020B0604030504040204" pitchFamily="50" charset="-128"/>
                <a:ea typeface="メイリオ" panose="020B0604030504040204" pitchFamily="50" charset="-128"/>
              </a:rPr>
              <a:t>から出された宿題をする、それが夏休みのするべき事、というイメージを持っている児童もいるようですが、</a:t>
            </a:r>
            <a:r>
              <a:rPr lang="ja-JP" altLang="en-US" sz="1000" dirty="0" smtClean="0">
                <a:latin typeface="メイリオ" panose="020B0604030504040204" pitchFamily="50" charset="-128"/>
                <a:ea typeface="メイリオ" panose="020B0604030504040204" pitchFamily="50" charset="-128"/>
              </a:rPr>
              <a:t>それでは</a:t>
            </a:r>
            <a:r>
              <a:rPr lang="ja-JP" altLang="en-US" sz="1000" dirty="0">
                <a:latin typeface="メイリオ" panose="020B0604030504040204" pitchFamily="50" charset="-128"/>
                <a:ea typeface="メイリオ" panose="020B0604030504040204" pitchFamily="50" charset="-128"/>
              </a:rPr>
              <a:t>もったいない過ごし方です。</a:t>
            </a:r>
          </a:p>
          <a:p>
            <a:pPr>
              <a:lnSpc>
                <a:spcPts val="1100"/>
              </a:lnSpc>
            </a:pPr>
            <a:r>
              <a:rPr lang="ja-JP" altLang="en-US" sz="1200" b="1" dirty="0" smtClean="0">
                <a:latin typeface="+mj-ea"/>
                <a:ea typeface="+mj-ea"/>
              </a:rPr>
              <a:t>習慣を身につける</a:t>
            </a:r>
            <a:endParaRPr lang="en-US" altLang="ja-JP" sz="1200" b="1" dirty="0" smtClean="0">
              <a:latin typeface="+mj-ea"/>
              <a:ea typeface="+mj-ea"/>
            </a:endParaRPr>
          </a:p>
          <a:p>
            <a:pPr>
              <a:lnSpc>
                <a:spcPts val="1100"/>
              </a:lnSpc>
            </a:pPr>
            <a:r>
              <a:rPr lang="ja-JP" altLang="en-US" sz="1000" dirty="0" smtClean="0">
                <a:latin typeface="メイリオ" panose="020B0604030504040204" pitchFamily="50" charset="-128"/>
                <a:ea typeface="メイリオ" panose="020B0604030504040204" pitchFamily="50" charset="-128"/>
              </a:rPr>
              <a:t>　家庭での学習や読書は、「人に言われてする」と苦痛を感じ、言われなければできないようになってしまいます。　　</a:t>
            </a:r>
            <a:endParaRPr lang="en-US" altLang="ja-JP" sz="1000" dirty="0" smtClean="0">
              <a:latin typeface="メイリオ" panose="020B0604030504040204" pitchFamily="50" charset="-128"/>
              <a:ea typeface="メイリオ" panose="020B0604030504040204" pitchFamily="50" charset="-128"/>
            </a:endParaRPr>
          </a:p>
          <a:p>
            <a:pPr>
              <a:lnSpc>
                <a:spcPts val="1100"/>
              </a:lnSpc>
            </a:pPr>
            <a:r>
              <a:rPr lang="ja-JP" altLang="en-US" sz="1000" dirty="0" smtClean="0">
                <a:latin typeface="メイリオ" panose="020B0604030504040204" pitchFamily="50" charset="-128"/>
                <a:ea typeface="メイリオ" panose="020B0604030504040204" pitchFamily="50" charset="-128"/>
              </a:rPr>
              <a:t>　そして、学習効率が落ちていきます。</a:t>
            </a:r>
            <a:endParaRPr lang="en-US" altLang="ja-JP" sz="1000" dirty="0" smtClean="0">
              <a:latin typeface="メイリオ" panose="020B0604030504040204" pitchFamily="50" charset="-128"/>
              <a:ea typeface="メイリオ" panose="020B0604030504040204" pitchFamily="50" charset="-128"/>
            </a:endParaRPr>
          </a:p>
          <a:p>
            <a:pPr>
              <a:lnSpc>
                <a:spcPts val="1100"/>
              </a:lnSpc>
            </a:pPr>
            <a:r>
              <a:rPr lang="ja-JP" altLang="en-US" sz="1000" dirty="0" smtClean="0">
                <a:latin typeface="メイリオ" panose="020B0604030504040204" pitchFamily="50" charset="-128"/>
                <a:ea typeface="メイリオ" panose="020B0604030504040204" pitchFamily="50" charset="-128"/>
              </a:rPr>
              <a:t>　そこで、「言われなくてもする＝習慣」にしてしまえば楽だし効率も上がり、成果に見えるようになり楽しさを感じます。ダイエット</a:t>
            </a:r>
            <a:r>
              <a:rPr lang="ja-JP" altLang="en-US" sz="1000" dirty="0">
                <a:latin typeface="メイリオ" panose="020B0604030504040204" pitchFamily="50" charset="-128"/>
                <a:ea typeface="メイリオ" panose="020B0604030504040204" pitchFamily="50" charset="-128"/>
              </a:rPr>
              <a:t>や節約、勉強など、人が習慣化したいことを身につけるために要する期間は、平均</a:t>
            </a:r>
            <a:r>
              <a:rPr lang="en-US" altLang="ja-JP" sz="1000" dirty="0">
                <a:latin typeface="メイリオ" panose="020B0604030504040204" pitchFamily="50" charset="-128"/>
                <a:ea typeface="メイリオ" panose="020B0604030504040204" pitchFamily="50" charset="-128"/>
              </a:rPr>
              <a:t>66</a:t>
            </a:r>
            <a:r>
              <a:rPr lang="ja-JP" altLang="en-US" sz="1000" dirty="0">
                <a:latin typeface="メイリオ" panose="020B0604030504040204" pitchFamily="50" charset="-128"/>
                <a:ea typeface="メイリオ" panose="020B0604030504040204" pitchFamily="50" charset="-128"/>
              </a:rPr>
              <a:t>日必要だということが実験結果から導き出されています</a:t>
            </a:r>
            <a:r>
              <a:rPr lang="ja-JP" altLang="en-US" sz="1000" dirty="0" smtClean="0">
                <a:latin typeface="メイリオ" panose="020B0604030504040204" pitchFamily="50" charset="-128"/>
                <a:ea typeface="メイリオ" panose="020B0604030504040204" pitchFamily="50" charset="-128"/>
              </a:rPr>
              <a:t>。しかし、どんな</a:t>
            </a:r>
            <a:r>
              <a:rPr lang="ja-JP" altLang="en-US" sz="1000" dirty="0">
                <a:latin typeface="メイリオ" panose="020B0604030504040204" pitchFamily="50" charset="-128"/>
                <a:ea typeface="メイリオ" panose="020B0604030504040204" pitchFamily="50" charset="-128"/>
              </a:rPr>
              <a:t>ことを習慣化するのかに</a:t>
            </a:r>
            <a:r>
              <a:rPr lang="ja-JP" altLang="en-US" sz="1000" dirty="0" smtClean="0">
                <a:latin typeface="メイリオ" panose="020B0604030504040204" pitchFamily="50" charset="-128"/>
                <a:ea typeface="メイリオ" panose="020B0604030504040204" pitchFamily="50" charset="-128"/>
              </a:rPr>
              <a:t>よってこの期間は違い</a:t>
            </a:r>
            <a:r>
              <a:rPr lang="ja-JP" altLang="en-US" sz="1000" dirty="0">
                <a:latin typeface="メイリオ" panose="020B0604030504040204" pitchFamily="50" charset="-128"/>
                <a:ea typeface="メイリオ" panose="020B0604030504040204" pitchFamily="50" charset="-128"/>
              </a:rPr>
              <a:t>があります</a:t>
            </a:r>
            <a:r>
              <a:rPr lang="ja-JP" altLang="en-US" sz="1000" dirty="0" smtClean="0">
                <a:latin typeface="メイリオ" panose="020B0604030504040204" pitchFamily="50" charset="-128"/>
                <a:ea typeface="メイリオ" panose="020B0604030504040204" pitchFamily="50" charset="-128"/>
              </a:rPr>
              <a:t>。</a:t>
            </a:r>
            <a:endParaRPr lang="ja-JP" altLang="en-US" sz="1000" dirty="0">
              <a:latin typeface="メイリオ" panose="020B0604030504040204" pitchFamily="50" charset="-128"/>
              <a:ea typeface="メイリオ" panose="020B0604030504040204" pitchFamily="50" charset="-128"/>
            </a:endParaRPr>
          </a:p>
          <a:p>
            <a:pPr>
              <a:lnSpc>
                <a:spcPts val="1100"/>
              </a:lnSpc>
            </a:pPr>
            <a:r>
              <a:rPr lang="ja-JP" altLang="en-US" sz="1000" dirty="0" smtClean="0">
                <a:latin typeface="メイリオ" panose="020B0604030504040204" pitchFamily="50" charset="-128"/>
                <a:ea typeface="メイリオ" panose="020B0604030504040204" pitchFamily="50" charset="-128"/>
              </a:rPr>
              <a:t>・行動</a:t>
            </a:r>
            <a:r>
              <a:rPr lang="ja-JP" altLang="en-US" sz="1000" dirty="0">
                <a:latin typeface="メイリオ" panose="020B0604030504040204" pitchFamily="50" charset="-128"/>
                <a:ea typeface="メイリオ" panose="020B0604030504040204" pitchFamily="50" charset="-128"/>
              </a:rPr>
              <a:t>に関わる習慣化 約</a:t>
            </a:r>
            <a:r>
              <a:rPr lang="en-US" altLang="ja-JP" sz="1000" dirty="0">
                <a:latin typeface="メイリオ" panose="020B0604030504040204" pitchFamily="50" charset="-128"/>
                <a:ea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rPr>
              <a:t>ヶ月 </a:t>
            </a:r>
          </a:p>
          <a:p>
            <a:pPr>
              <a:lnSpc>
                <a:spcPts val="1100"/>
              </a:lnSpc>
            </a:pPr>
            <a:r>
              <a:rPr lang="ja-JP" altLang="en-US" sz="1000" dirty="0" smtClean="0">
                <a:latin typeface="メイリオ" panose="020B0604030504040204" pitchFamily="50" charset="-128"/>
                <a:ea typeface="メイリオ" panose="020B0604030504040204" pitchFamily="50" charset="-128"/>
              </a:rPr>
              <a:t>・体</a:t>
            </a:r>
            <a:r>
              <a:rPr lang="ja-JP" altLang="en-US" sz="1000" dirty="0">
                <a:latin typeface="メイリオ" panose="020B0604030504040204" pitchFamily="50" charset="-128"/>
                <a:ea typeface="メイリオ" panose="020B0604030504040204" pitchFamily="50" charset="-128"/>
              </a:rPr>
              <a:t>の</a:t>
            </a:r>
            <a:r>
              <a:rPr lang="ja-JP" altLang="en-US" sz="1000" dirty="0" smtClean="0">
                <a:latin typeface="メイリオ" panose="020B0604030504040204" pitchFamily="50" charset="-128"/>
                <a:ea typeface="メイリオ" panose="020B0604030504040204" pitchFamily="50" charset="-128"/>
              </a:rPr>
              <a:t>リズムの習慣化 </a:t>
            </a:r>
            <a:r>
              <a:rPr lang="ja-JP" altLang="en-US" sz="1000" dirty="0">
                <a:latin typeface="メイリオ" panose="020B0604030504040204" pitchFamily="50" charset="-128"/>
                <a:ea typeface="メイリオ" panose="020B0604030504040204" pitchFamily="50" charset="-128"/>
              </a:rPr>
              <a:t>約</a:t>
            </a:r>
            <a:r>
              <a:rPr lang="en-US" altLang="ja-JP" sz="1000" dirty="0">
                <a:latin typeface="メイリオ" panose="020B0604030504040204" pitchFamily="50" charset="-128"/>
                <a:ea typeface="メイリオ" panose="020B0604030504040204" pitchFamily="50" charset="-128"/>
              </a:rPr>
              <a:t>3</a:t>
            </a:r>
            <a:r>
              <a:rPr lang="ja-JP" altLang="en-US" sz="1000" dirty="0">
                <a:latin typeface="メイリオ" panose="020B0604030504040204" pitchFamily="50" charset="-128"/>
                <a:ea typeface="メイリオ" panose="020B0604030504040204" pitchFamily="50" charset="-128"/>
              </a:rPr>
              <a:t>ヶ月 </a:t>
            </a:r>
          </a:p>
          <a:p>
            <a:pPr>
              <a:lnSpc>
                <a:spcPts val="1100"/>
              </a:lnSpc>
            </a:pPr>
            <a:r>
              <a:rPr lang="ja-JP" altLang="en-US" sz="1000" dirty="0" smtClean="0">
                <a:latin typeface="メイリオ" panose="020B0604030504040204" pitchFamily="50" charset="-128"/>
                <a:ea typeface="メイリオ" panose="020B0604030504040204" pitchFamily="50" charset="-128"/>
              </a:rPr>
              <a:t>・思考</a:t>
            </a:r>
            <a:r>
              <a:rPr lang="ja-JP" altLang="en-US" sz="1000" dirty="0">
                <a:latin typeface="メイリオ" panose="020B0604030504040204" pitchFamily="50" charset="-128"/>
                <a:ea typeface="メイリオ" panose="020B0604030504040204" pitchFamily="50" charset="-128"/>
              </a:rPr>
              <a:t>の</a:t>
            </a:r>
            <a:r>
              <a:rPr lang="ja-JP" altLang="en-US" sz="1000" dirty="0" smtClean="0">
                <a:latin typeface="メイリオ" panose="020B0604030504040204" pitchFamily="50" charset="-128"/>
                <a:ea typeface="メイリオ" panose="020B0604030504040204" pitchFamily="50" charset="-128"/>
              </a:rPr>
              <a:t>リズムの習慣化 約</a:t>
            </a:r>
            <a:r>
              <a:rPr lang="en-US" altLang="ja-JP" sz="1000" dirty="0">
                <a:latin typeface="メイリオ" panose="020B0604030504040204" pitchFamily="50" charset="-128"/>
                <a:ea typeface="メイリオ" panose="020B0604030504040204" pitchFamily="50" charset="-128"/>
              </a:rPr>
              <a:t>6</a:t>
            </a:r>
            <a:r>
              <a:rPr lang="ja-JP" altLang="en-US" sz="1000" dirty="0">
                <a:latin typeface="メイリオ" panose="020B0604030504040204" pitchFamily="50" charset="-128"/>
                <a:ea typeface="メイリオ" panose="020B0604030504040204" pitchFamily="50" charset="-128"/>
              </a:rPr>
              <a:t>ヶ</a:t>
            </a:r>
            <a:r>
              <a:rPr lang="ja-JP" altLang="en-US" sz="1000" dirty="0" smtClean="0">
                <a:latin typeface="メイリオ" panose="020B0604030504040204" pitchFamily="50" charset="-128"/>
                <a:ea typeface="メイリオ" panose="020B0604030504040204" pitchFamily="50" charset="-128"/>
              </a:rPr>
              <a:t>月　</a:t>
            </a:r>
            <a:endParaRPr lang="en-US" altLang="ja-JP" sz="1000" dirty="0" smtClean="0">
              <a:latin typeface="メイリオ" panose="020B0604030504040204" pitchFamily="50" charset="-128"/>
              <a:ea typeface="メイリオ" panose="020B0604030504040204" pitchFamily="50" charset="-128"/>
            </a:endParaRPr>
          </a:p>
          <a:p>
            <a:pPr>
              <a:lnSpc>
                <a:spcPts val="1100"/>
              </a:lnSpc>
            </a:pPr>
            <a:r>
              <a:rPr lang="ja-JP" altLang="en-US" sz="1000" dirty="0" smtClean="0">
                <a:latin typeface="メイリオ" panose="020B0604030504040204" pitchFamily="50" charset="-128"/>
                <a:ea typeface="メイリオ" panose="020B0604030504040204" pitchFamily="50" charset="-128"/>
              </a:rPr>
              <a:t>　行動に</a:t>
            </a:r>
            <a:r>
              <a:rPr lang="ja-JP" altLang="en-US" sz="1000" dirty="0">
                <a:latin typeface="メイリオ" panose="020B0604030504040204" pitchFamily="50" charset="-128"/>
                <a:ea typeface="メイリオ" panose="020B0604030504040204" pitchFamily="50" charset="-128"/>
              </a:rPr>
              <a:t>関わる習慣化は、約</a:t>
            </a:r>
            <a:r>
              <a:rPr lang="en-US" altLang="ja-JP" sz="1000" dirty="0">
                <a:latin typeface="メイリオ" panose="020B0604030504040204" pitchFamily="50" charset="-128"/>
                <a:ea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rPr>
              <a:t>ヶ月の期間で身につきます。</a:t>
            </a:r>
          </a:p>
          <a:p>
            <a:pPr>
              <a:lnSpc>
                <a:spcPts val="1100"/>
              </a:lnSpc>
            </a:pPr>
            <a:r>
              <a:rPr lang="ja-JP" altLang="en-US" sz="1000" dirty="0" smtClean="0">
                <a:latin typeface="メイリオ" panose="020B0604030504040204" pitchFamily="50" charset="-128"/>
                <a:ea typeface="メイリオ" panose="020B0604030504040204" pitchFamily="50" charset="-128"/>
              </a:rPr>
              <a:t>　行動</a:t>
            </a:r>
            <a:r>
              <a:rPr lang="ja-JP" altLang="en-US" sz="1000" dirty="0">
                <a:latin typeface="メイリオ" panose="020B0604030504040204" pitchFamily="50" charset="-128"/>
                <a:ea typeface="メイリオ" panose="020B0604030504040204" pitchFamily="50" charset="-128"/>
              </a:rPr>
              <a:t>に関わることというの</a:t>
            </a:r>
            <a:r>
              <a:rPr lang="ja-JP" altLang="en-US" sz="1000" dirty="0" smtClean="0">
                <a:latin typeface="メイリオ" panose="020B0604030504040204" pitchFamily="50" charset="-128"/>
                <a:ea typeface="メイリオ" panose="020B0604030504040204" pitchFamily="50" charset="-128"/>
              </a:rPr>
              <a:t>は、学習</a:t>
            </a:r>
            <a:r>
              <a:rPr lang="ja-JP" altLang="en-US" sz="1000" dirty="0">
                <a:latin typeface="メイリオ" panose="020B0604030504040204" pitchFamily="50" charset="-128"/>
                <a:ea typeface="メイリオ" panose="020B0604030504040204" pitchFamily="50" charset="-128"/>
              </a:rPr>
              <a:t>・日記・読書・片付け・</a:t>
            </a:r>
            <a:r>
              <a:rPr lang="ja-JP" altLang="en-US" sz="1000" dirty="0" smtClean="0">
                <a:latin typeface="メイリオ" panose="020B0604030504040204" pitchFamily="50" charset="-128"/>
                <a:ea typeface="メイリオ" panose="020B0604030504040204" pitchFamily="50" charset="-128"/>
              </a:rPr>
              <a:t>節約など　これらは毎日</a:t>
            </a:r>
            <a:r>
              <a:rPr lang="ja-JP" altLang="en-US" sz="1000" dirty="0">
                <a:latin typeface="メイリオ" panose="020B0604030504040204" pitchFamily="50" charset="-128"/>
                <a:ea typeface="メイリオ" panose="020B0604030504040204" pitchFamily="50" charset="-128"/>
              </a:rPr>
              <a:t>のルーティンにしていくことで、約</a:t>
            </a:r>
            <a:r>
              <a:rPr lang="en-US" altLang="ja-JP" sz="1000" dirty="0">
                <a:latin typeface="メイリオ" panose="020B0604030504040204" pitchFamily="50" charset="-128"/>
                <a:ea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rPr>
              <a:t>ヶ月後に</a:t>
            </a:r>
            <a:r>
              <a:rPr lang="ja-JP" altLang="en-US" sz="1000" dirty="0" smtClean="0">
                <a:latin typeface="メイリオ" panose="020B0604030504040204" pitchFamily="50" charset="-128"/>
                <a:ea typeface="メイリオ" panose="020B0604030504040204" pitchFamily="50" charset="-128"/>
              </a:rPr>
              <a:t>は食後の歯磨きのように「やる</a:t>
            </a:r>
            <a:r>
              <a:rPr lang="ja-JP" altLang="en-US" sz="1000" dirty="0">
                <a:latin typeface="メイリオ" panose="020B0604030504040204" pitchFamily="50" charset="-128"/>
                <a:ea typeface="メイリオ" panose="020B0604030504040204" pitchFamily="50" charset="-128"/>
              </a:rPr>
              <a:t>のが</a:t>
            </a:r>
            <a:r>
              <a:rPr lang="ja-JP" altLang="en-US" sz="1000" dirty="0" smtClean="0">
                <a:latin typeface="メイリオ" panose="020B0604030504040204" pitchFamily="50" charset="-128"/>
                <a:ea typeface="メイリオ" panose="020B0604030504040204" pitchFamily="50" charset="-128"/>
              </a:rPr>
              <a:t>当たり前」の</a:t>
            </a:r>
            <a:r>
              <a:rPr lang="ja-JP" altLang="en-US" sz="1000" dirty="0">
                <a:latin typeface="メイリオ" panose="020B0604030504040204" pitchFamily="50" charset="-128"/>
                <a:ea typeface="メイリオ" panose="020B0604030504040204" pitchFamily="50" charset="-128"/>
              </a:rPr>
              <a:t>行動になります。</a:t>
            </a:r>
          </a:p>
          <a:p>
            <a:pPr>
              <a:lnSpc>
                <a:spcPts val="1100"/>
              </a:lnSpc>
            </a:pPr>
            <a:r>
              <a:rPr lang="ja-JP" altLang="en-US" sz="1000" dirty="0" smtClean="0">
                <a:latin typeface="メイリオ" panose="020B0604030504040204" pitchFamily="50" charset="-128"/>
                <a:ea typeface="メイリオ" panose="020B0604030504040204" pitchFamily="50" charset="-128"/>
              </a:rPr>
              <a:t>　習慣化</a:t>
            </a:r>
            <a:r>
              <a:rPr lang="ja-JP" altLang="en-US" sz="1000" dirty="0">
                <a:latin typeface="メイリオ" panose="020B0604030504040204" pitchFamily="50" charset="-128"/>
                <a:ea typeface="メイリオ" panose="020B0604030504040204" pitchFamily="50" charset="-128"/>
              </a:rPr>
              <a:t>されるには</a:t>
            </a:r>
            <a:r>
              <a:rPr lang="en-US" altLang="ja-JP" sz="1000" dirty="0">
                <a:latin typeface="メイリオ" panose="020B0604030504040204" pitchFamily="50" charset="-128"/>
                <a:ea typeface="メイリオ" panose="020B0604030504040204" pitchFamily="50" charset="-128"/>
              </a:rPr>
              <a:t>3</a:t>
            </a:r>
            <a:r>
              <a:rPr lang="ja-JP" altLang="en-US" sz="1000" dirty="0" err="1">
                <a:latin typeface="メイリオ" panose="020B0604030504040204" pitchFamily="50" charset="-128"/>
                <a:ea typeface="メイリオ" panose="020B0604030504040204" pitchFamily="50" charset="-128"/>
              </a:rPr>
              <a:t>つの</a:t>
            </a:r>
            <a:r>
              <a:rPr lang="ja-JP" altLang="en-US" sz="1000" dirty="0">
                <a:latin typeface="メイリオ" panose="020B0604030504040204" pitchFamily="50" charset="-128"/>
                <a:ea typeface="メイリオ" panose="020B0604030504040204" pitchFamily="50" charset="-128"/>
              </a:rPr>
              <a:t>段階があります。行動に関わる習慣化の場合、反発期は</a:t>
            </a:r>
            <a:r>
              <a:rPr lang="en-US" altLang="ja-JP" sz="1000" dirty="0">
                <a:latin typeface="メイリオ" panose="020B0604030504040204" pitchFamily="50" charset="-128"/>
                <a:ea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7</a:t>
            </a:r>
            <a:r>
              <a:rPr lang="ja-JP" altLang="en-US" sz="1000" dirty="0">
                <a:latin typeface="メイリオ" panose="020B0604030504040204" pitchFamily="50" charset="-128"/>
                <a:ea typeface="メイリオ" panose="020B0604030504040204" pitchFamily="50" charset="-128"/>
              </a:rPr>
              <a:t>日目のことを指します</a:t>
            </a:r>
            <a:r>
              <a:rPr lang="ja-JP" altLang="en-US" sz="1000" dirty="0" smtClean="0">
                <a:latin typeface="メイリオ" panose="020B0604030504040204" pitchFamily="50" charset="-128"/>
                <a:ea typeface="メイリオ" panose="020B0604030504040204" pitchFamily="50" charset="-128"/>
              </a:rPr>
              <a:t>。</a:t>
            </a:r>
            <a:endParaRPr lang="ja-JP" altLang="en-US" sz="1000" dirty="0">
              <a:latin typeface="メイリオ" panose="020B0604030504040204" pitchFamily="50" charset="-128"/>
              <a:ea typeface="メイリオ" panose="020B0604030504040204" pitchFamily="50" charset="-128"/>
            </a:endParaRPr>
          </a:p>
          <a:p>
            <a:pPr>
              <a:lnSpc>
                <a:spcPts val="1100"/>
              </a:lnSpc>
            </a:pPr>
            <a:r>
              <a:rPr lang="ja-JP" altLang="en-US" sz="1000" dirty="0" smtClean="0">
                <a:latin typeface="メイリオ" panose="020B0604030504040204" pitchFamily="50" charset="-128"/>
                <a:ea typeface="メイリオ" panose="020B0604030504040204" pitchFamily="50" charset="-128"/>
              </a:rPr>
              <a:t>　例えば</a:t>
            </a:r>
            <a:r>
              <a:rPr lang="ja-JP" altLang="en-US" sz="1000" dirty="0">
                <a:latin typeface="メイリオ" panose="020B0604030504040204" pitchFamily="50" charset="-128"/>
                <a:ea typeface="メイリオ" panose="020B0604030504040204" pitchFamily="50" charset="-128"/>
              </a:rPr>
              <a:t>、「毎日</a:t>
            </a:r>
            <a:r>
              <a:rPr lang="en-US" altLang="ja-JP" sz="1000" dirty="0">
                <a:latin typeface="メイリオ" panose="020B0604030504040204" pitchFamily="50" charset="-128"/>
                <a:ea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rPr>
              <a:t>時間勉強をする」という目標を立てたとします</a:t>
            </a:r>
            <a:r>
              <a:rPr lang="ja-JP" altLang="en-US" sz="1000" dirty="0" smtClean="0">
                <a:latin typeface="メイリオ" panose="020B0604030504040204" pitchFamily="50" charset="-128"/>
                <a:ea typeface="メイリオ" panose="020B0604030504040204" pitchFamily="50" charset="-128"/>
              </a:rPr>
              <a:t>。その場合</a:t>
            </a:r>
            <a:r>
              <a:rPr lang="en-US" altLang="ja-JP" sz="1000" dirty="0" smtClean="0">
                <a:latin typeface="メイリオ" panose="020B0604030504040204" pitchFamily="50" charset="-128"/>
                <a:ea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rPr>
              <a:t>ヶ月後に毎日</a:t>
            </a:r>
            <a:r>
              <a:rPr lang="en-US" altLang="ja-JP" sz="1000" dirty="0">
                <a:latin typeface="メイリオ" panose="020B0604030504040204" pitchFamily="50" charset="-128"/>
                <a:ea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rPr>
              <a:t>時間ずつ勉強できるようになっていれば良いと考え、反発期は毎日</a:t>
            </a:r>
            <a:r>
              <a:rPr lang="en-US" altLang="ja-JP" sz="1000" dirty="0">
                <a:latin typeface="メイリオ" panose="020B0604030504040204" pitchFamily="50" charset="-128"/>
                <a:ea typeface="メイリオ" panose="020B0604030504040204" pitchFamily="50" charset="-128"/>
              </a:rPr>
              <a:t>5</a:t>
            </a:r>
            <a:r>
              <a:rPr lang="ja-JP" altLang="en-US" sz="1000" dirty="0">
                <a:latin typeface="メイリオ" panose="020B0604030504040204" pitchFamily="50" charset="-128"/>
                <a:ea typeface="メイリオ" panose="020B0604030504040204" pitchFamily="50" charset="-128"/>
              </a:rPr>
              <a:t>分机に向かって座る癖をつけるところから始めてみましょう</a:t>
            </a:r>
            <a:r>
              <a:rPr lang="ja-JP" altLang="en-US" sz="1000" dirty="0" smtClean="0">
                <a:latin typeface="メイリオ" panose="020B0604030504040204" pitchFamily="50" charset="-128"/>
                <a:ea typeface="メイリオ" panose="020B0604030504040204" pitchFamily="50" charset="-128"/>
              </a:rPr>
              <a:t>。</a:t>
            </a:r>
            <a:endParaRPr lang="ja-JP" altLang="en-US" sz="1000" dirty="0">
              <a:latin typeface="メイリオ" panose="020B0604030504040204" pitchFamily="50" charset="-128"/>
              <a:ea typeface="メイリオ" panose="020B0604030504040204" pitchFamily="50" charset="-128"/>
            </a:endParaRPr>
          </a:p>
          <a:p>
            <a:pPr>
              <a:lnSpc>
                <a:spcPts val="1100"/>
              </a:lnSpc>
            </a:pPr>
            <a:r>
              <a:rPr lang="ja-JP" altLang="en-US" sz="1000" dirty="0">
                <a:latin typeface="メイリオ" panose="020B0604030504040204" pitchFamily="50" charset="-128"/>
                <a:ea typeface="メイリオ" panose="020B0604030504040204" pitchFamily="50" charset="-128"/>
              </a:rPr>
              <a:t>反発期は本当にそれだけで大丈夫です。毎日机に向かって座っていると自ず</a:t>
            </a:r>
            <a:r>
              <a:rPr lang="ja-JP" altLang="en-US" sz="1000" dirty="0" smtClean="0">
                <a:latin typeface="メイリオ" panose="020B0604030504040204" pitchFamily="50" charset="-128"/>
                <a:ea typeface="メイリオ" panose="020B0604030504040204" pitchFamily="50" charset="-128"/>
              </a:rPr>
              <a:t>と</a:t>
            </a:r>
            <a:endParaRPr lang="en-US" altLang="ja-JP" sz="1000" dirty="0" smtClean="0">
              <a:latin typeface="メイリオ" panose="020B0604030504040204" pitchFamily="50" charset="-128"/>
              <a:ea typeface="メイリオ" panose="020B0604030504040204" pitchFamily="50" charset="-128"/>
            </a:endParaRPr>
          </a:p>
          <a:p>
            <a:pPr>
              <a:lnSpc>
                <a:spcPts val="1100"/>
              </a:lnSpc>
            </a:pPr>
            <a:endParaRPr lang="en-US" altLang="ja-JP" sz="1000" dirty="0">
              <a:latin typeface="メイリオ" panose="020B0604030504040204" pitchFamily="50" charset="-128"/>
              <a:ea typeface="メイリオ" panose="020B0604030504040204" pitchFamily="50" charset="-128"/>
            </a:endParaRPr>
          </a:p>
          <a:p>
            <a:pPr>
              <a:lnSpc>
                <a:spcPts val="1100"/>
              </a:lnSpc>
            </a:pPr>
            <a:r>
              <a:rPr lang="ja-JP" altLang="en-US" sz="1000" dirty="0" smtClean="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何かしよう」という気になり参考書を手にして勉強をしていたりするでしょう</a:t>
            </a:r>
            <a:r>
              <a:rPr lang="ja-JP" altLang="en-US" sz="1000" dirty="0" smtClean="0">
                <a:latin typeface="メイリオ" panose="020B0604030504040204" pitchFamily="50" charset="-128"/>
                <a:ea typeface="メイリオ" panose="020B0604030504040204" pitchFamily="50" charset="-128"/>
              </a:rPr>
              <a:t>。</a:t>
            </a:r>
            <a:endParaRPr lang="ja-JP" altLang="en-US" sz="1000" dirty="0">
              <a:latin typeface="メイリオ" panose="020B0604030504040204" pitchFamily="50" charset="-128"/>
              <a:ea typeface="メイリオ" panose="020B0604030504040204" pitchFamily="50" charset="-128"/>
            </a:endParaRPr>
          </a:p>
          <a:p>
            <a:pPr>
              <a:lnSpc>
                <a:spcPts val="1100"/>
              </a:lnSpc>
            </a:pPr>
            <a:r>
              <a:rPr lang="ja-JP" altLang="en-US" sz="1000" dirty="0">
                <a:latin typeface="メイリオ" panose="020B0604030504040204" pitchFamily="50" charset="-128"/>
                <a:ea typeface="メイリオ" panose="020B0604030504040204" pitchFamily="50" charset="-128"/>
              </a:rPr>
              <a:t>とにかくハードルを低くし、毎日続けることだけを意識すると良いです。</a:t>
            </a:r>
          </a:p>
          <a:p>
            <a:pPr>
              <a:lnSpc>
                <a:spcPts val="1100"/>
              </a:lnSpc>
            </a:pPr>
            <a:r>
              <a:rPr lang="ja-JP" altLang="en-US" sz="1000" dirty="0" smtClean="0">
                <a:latin typeface="メイリオ" panose="020B0604030504040204" pitchFamily="50" charset="-128"/>
                <a:ea typeface="メイリオ" panose="020B0604030504040204" pitchFamily="50" charset="-128"/>
              </a:rPr>
              <a:t>また、行動</a:t>
            </a:r>
            <a:r>
              <a:rPr lang="ja-JP" altLang="en-US" sz="1000" dirty="0">
                <a:latin typeface="メイリオ" panose="020B0604030504040204" pitchFamily="50" charset="-128"/>
                <a:ea typeface="メイリオ" panose="020B0604030504040204" pitchFamily="50" charset="-128"/>
              </a:rPr>
              <a:t>に関わる習慣化の場合、不安定期は</a:t>
            </a:r>
            <a:r>
              <a:rPr lang="en-US" altLang="ja-JP" sz="1000" dirty="0">
                <a:latin typeface="メイリオ" panose="020B0604030504040204" pitchFamily="50" charset="-128"/>
                <a:ea typeface="メイリオ" panose="020B0604030504040204" pitchFamily="50" charset="-128"/>
              </a:rPr>
              <a:t>8</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21</a:t>
            </a:r>
            <a:r>
              <a:rPr lang="ja-JP" altLang="en-US" sz="1000" dirty="0" smtClean="0">
                <a:latin typeface="メイリオ" panose="020B0604030504040204" pitchFamily="50" charset="-128"/>
                <a:ea typeface="メイリオ" panose="020B0604030504040204" pitchFamily="50" charset="-128"/>
              </a:rPr>
              <a:t>日目にやってきます。</a:t>
            </a:r>
            <a:endParaRPr lang="ja-JP" altLang="en-US" sz="1000" dirty="0">
              <a:latin typeface="メイリオ" panose="020B0604030504040204" pitchFamily="50" charset="-128"/>
              <a:ea typeface="メイリオ" panose="020B0604030504040204" pitchFamily="50" charset="-128"/>
            </a:endParaRPr>
          </a:p>
          <a:p>
            <a:pPr>
              <a:lnSpc>
                <a:spcPts val="1100"/>
              </a:lnSpc>
            </a:pPr>
            <a:r>
              <a:rPr lang="ja-JP" altLang="en-US" sz="1000" dirty="0" smtClean="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毎日</a:t>
            </a:r>
            <a:r>
              <a:rPr lang="en-US" altLang="ja-JP" sz="1000" dirty="0">
                <a:latin typeface="メイリオ" panose="020B0604030504040204" pitchFamily="50" charset="-128"/>
                <a:ea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rPr>
              <a:t>時間勉強をする」という目標に対して、反発期では</a:t>
            </a:r>
            <a:r>
              <a:rPr lang="en-US" altLang="ja-JP" sz="1000" dirty="0">
                <a:latin typeface="メイリオ" panose="020B0604030504040204" pitchFamily="50" charset="-128"/>
                <a:ea typeface="メイリオ" panose="020B0604030504040204" pitchFamily="50" charset="-128"/>
              </a:rPr>
              <a:t>5</a:t>
            </a:r>
            <a:r>
              <a:rPr lang="ja-JP" altLang="en-US" sz="1000" dirty="0">
                <a:latin typeface="メイリオ" panose="020B0604030504040204" pitchFamily="50" charset="-128"/>
                <a:ea typeface="メイリオ" panose="020B0604030504040204" pitchFamily="50" charset="-128"/>
              </a:rPr>
              <a:t>分だけ机の前に座ることをしてきたと思います。そこから徐々に時間を増やしていきます。</a:t>
            </a:r>
          </a:p>
          <a:p>
            <a:pPr>
              <a:lnSpc>
                <a:spcPts val="1100"/>
              </a:lnSpc>
            </a:pPr>
            <a:r>
              <a:rPr lang="ja-JP" altLang="en-US" sz="1000" dirty="0" smtClean="0">
                <a:latin typeface="メイリオ" panose="020B0604030504040204" pitchFamily="50" charset="-128"/>
                <a:ea typeface="メイリオ" panose="020B0604030504040204" pitchFamily="50" charset="-128"/>
              </a:rPr>
              <a:t>そして</a:t>
            </a:r>
            <a:r>
              <a:rPr lang="ja-JP" altLang="en-US" sz="1000" dirty="0">
                <a:latin typeface="メイリオ" panose="020B0604030504040204" pitchFamily="50" charset="-128"/>
                <a:ea typeface="メイリオ" panose="020B0604030504040204" pitchFamily="50" charset="-128"/>
              </a:rPr>
              <a:t>、毎日のルーティンの中に組み込んでいきましょう。</a:t>
            </a:r>
          </a:p>
          <a:p>
            <a:pPr>
              <a:lnSpc>
                <a:spcPts val="1100"/>
              </a:lnSpc>
            </a:pPr>
            <a:r>
              <a:rPr lang="ja-JP" altLang="en-US" sz="1000" dirty="0" smtClean="0">
                <a:latin typeface="メイリオ" panose="020B0604030504040204" pitchFamily="50" charset="-128"/>
                <a:ea typeface="メイリオ" panose="020B0604030504040204" pitchFamily="50" charset="-128"/>
              </a:rPr>
              <a:t>　例えば</a:t>
            </a:r>
            <a:r>
              <a:rPr lang="ja-JP" altLang="en-US" sz="1000" dirty="0">
                <a:latin typeface="メイリオ" panose="020B0604030504040204" pitchFamily="50" charset="-128"/>
                <a:ea typeface="メイリオ" panose="020B0604030504040204" pitchFamily="50" charset="-128"/>
              </a:rPr>
              <a:t>、「夕食後に机の前に座って勉強をし、そのあとお風呂に入る</a:t>
            </a:r>
            <a:r>
              <a:rPr lang="ja-JP" altLang="en-US" sz="1000" dirty="0" smtClean="0">
                <a:latin typeface="メイリオ" panose="020B0604030504040204" pitchFamily="50" charset="-128"/>
                <a:ea typeface="メイリオ" panose="020B0604030504040204" pitchFamily="50" charset="-128"/>
              </a:rPr>
              <a:t>」など</a:t>
            </a:r>
            <a:r>
              <a:rPr lang="ja-JP" altLang="en-US" sz="1000" dirty="0">
                <a:latin typeface="メイリオ" panose="020B0604030504040204" pitchFamily="50" charset="-128"/>
                <a:ea typeface="メイリオ" panose="020B0604030504040204" pitchFamily="50" charset="-128"/>
              </a:rPr>
              <a:t>というように、決まった行動と行動の間に習慣化したいものを組み込むと行動をインプットしやすくなり習慣化に繋がります。</a:t>
            </a:r>
          </a:p>
          <a:p>
            <a:pPr>
              <a:lnSpc>
                <a:spcPts val="1100"/>
              </a:lnSpc>
            </a:pPr>
            <a:r>
              <a:rPr lang="ja-JP" altLang="en-US" sz="1000" dirty="0">
                <a:latin typeface="メイリオ" panose="020B0604030504040204" pitchFamily="50" charset="-128"/>
                <a:ea typeface="メイリオ" panose="020B0604030504040204" pitchFamily="50" charset="-128"/>
              </a:rPr>
              <a:t>行動に関わる習慣化の場合、倦怠期は</a:t>
            </a:r>
            <a:r>
              <a:rPr lang="en-US" altLang="ja-JP" sz="1000" dirty="0">
                <a:latin typeface="メイリオ" panose="020B0604030504040204" pitchFamily="50" charset="-128"/>
                <a:ea typeface="メイリオ" panose="020B0604030504040204" pitchFamily="50" charset="-128"/>
              </a:rPr>
              <a:t>22</a:t>
            </a:r>
            <a:r>
              <a:rPr lang="ja-JP" altLang="en-US" sz="1000" dirty="0">
                <a:latin typeface="メイリオ" panose="020B0604030504040204" pitchFamily="50" charset="-128"/>
                <a:ea typeface="メイリオ" panose="020B0604030504040204" pitchFamily="50" charset="-128"/>
              </a:rPr>
              <a:t>日～</a:t>
            </a:r>
            <a:r>
              <a:rPr lang="en-US" altLang="ja-JP" sz="1000" dirty="0" smtClean="0">
                <a:latin typeface="メイリオ" panose="020B0604030504040204" pitchFamily="50" charset="-128"/>
                <a:ea typeface="メイリオ" panose="020B0604030504040204" pitchFamily="50" charset="-128"/>
              </a:rPr>
              <a:t>30</a:t>
            </a:r>
            <a:r>
              <a:rPr lang="ja-JP" altLang="en-US" sz="1000" dirty="0" smtClean="0">
                <a:latin typeface="メイリオ" panose="020B0604030504040204" pitchFamily="50" charset="-128"/>
                <a:ea typeface="メイリオ" panose="020B0604030504040204" pitchFamily="50" charset="-128"/>
              </a:rPr>
              <a:t>日目にやってきます。</a:t>
            </a:r>
            <a:endParaRPr lang="ja-JP" altLang="en-US" sz="1000" dirty="0">
              <a:latin typeface="メイリオ" panose="020B0604030504040204" pitchFamily="50" charset="-128"/>
              <a:ea typeface="メイリオ" panose="020B0604030504040204" pitchFamily="50" charset="-128"/>
            </a:endParaRPr>
          </a:p>
          <a:p>
            <a:pPr>
              <a:lnSpc>
                <a:spcPts val="1100"/>
              </a:lnSpc>
            </a:pPr>
            <a:r>
              <a:rPr lang="ja-JP" altLang="en-US" sz="1000" dirty="0" smtClean="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毎日</a:t>
            </a:r>
            <a:r>
              <a:rPr lang="en-US" altLang="ja-JP" sz="1000" dirty="0">
                <a:latin typeface="メイリオ" panose="020B0604030504040204" pitchFamily="50" charset="-128"/>
                <a:ea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rPr>
              <a:t>時間勉強をする」ことにも抵抗なくできるようになり、毎日のルーティンとして馴染んできたころでしょう</a:t>
            </a:r>
            <a:r>
              <a:rPr lang="ja-JP" altLang="en-US" sz="1000" dirty="0" smtClean="0">
                <a:latin typeface="メイリオ" panose="020B0604030504040204" pitchFamily="50" charset="-128"/>
                <a:ea typeface="メイリオ" panose="020B0604030504040204" pitchFamily="50" charset="-128"/>
              </a:rPr>
              <a:t>。しかし</a:t>
            </a:r>
            <a:r>
              <a:rPr lang="ja-JP" altLang="en-US" sz="1000" dirty="0">
                <a:latin typeface="メイリオ" panose="020B0604030504040204" pitchFamily="50" charset="-128"/>
                <a:ea typeface="メイリオ" panose="020B0604030504040204" pitchFamily="50" charset="-128"/>
              </a:rPr>
              <a:t>、勉強する意味を見失ったり、成果を感じられなくなることもあるはずです</a:t>
            </a:r>
            <a:r>
              <a:rPr lang="ja-JP" altLang="en-US" sz="1000" dirty="0" smtClean="0">
                <a:latin typeface="メイリオ" panose="020B0604030504040204" pitchFamily="50" charset="-128"/>
                <a:ea typeface="メイリオ" panose="020B0604030504040204" pitchFamily="50" charset="-128"/>
              </a:rPr>
              <a:t>。</a:t>
            </a:r>
            <a:endParaRPr lang="ja-JP" altLang="en-US" sz="1000" dirty="0">
              <a:latin typeface="メイリオ" panose="020B0604030504040204" pitchFamily="50" charset="-128"/>
              <a:ea typeface="メイリオ" panose="020B0604030504040204" pitchFamily="50" charset="-128"/>
            </a:endParaRPr>
          </a:p>
          <a:p>
            <a:pPr>
              <a:lnSpc>
                <a:spcPts val="1100"/>
              </a:lnSpc>
            </a:pPr>
            <a:r>
              <a:rPr lang="ja-JP" altLang="en-US" sz="1000" dirty="0" smtClean="0">
                <a:latin typeface="メイリオ" panose="020B0604030504040204" pitchFamily="50" charset="-128"/>
                <a:ea typeface="メイリオ" panose="020B0604030504040204" pitchFamily="50" charset="-128"/>
              </a:rPr>
              <a:t>　そんな</a:t>
            </a:r>
            <a:r>
              <a:rPr lang="ja-JP" altLang="en-US" sz="1000" dirty="0">
                <a:latin typeface="メイリオ" panose="020B0604030504040204" pitchFamily="50" charset="-128"/>
                <a:ea typeface="メイリオ" panose="020B0604030504040204" pitchFamily="50" charset="-128"/>
              </a:rPr>
              <a:t>ときには、以下のような変化をつけてみてください</a:t>
            </a:r>
            <a:r>
              <a:rPr lang="ja-JP" altLang="en-US" sz="1000" dirty="0" smtClean="0">
                <a:latin typeface="メイリオ" panose="020B0604030504040204" pitchFamily="50" charset="-128"/>
                <a:ea typeface="メイリオ" panose="020B0604030504040204" pitchFamily="50" charset="-128"/>
              </a:rPr>
              <a:t>。</a:t>
            </a:r>
            <a:endParaRPr lang="ja-JP" altLang="en-US" sz="1000" dirty="0">
              <a:latin typeface="メイリオ" panose="020B0604030504040204" pitchFamily="50" charset="-128"/>
              <a:ea typeface="メイリオ" panose="020B0604030504040204" pitchFamily="50" charset="-128"/>
            </a:endParaRPr>
          </a:p>
          <a:p>
            <a:pPr>
              <a:lnSpc>
                <a:spcPts val="1100"/>
              </a:lnSpc>
            </a:pP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勉強する場所を変える</a:t>
            </a:r>
            <a:r>
              <a:rPr lang="ja-JP" altLang="en-US" sz="1000" dirty="0" smtClean="0">
                <a:latin typeface="メイリオ" panose="020B0604030504040204" pitchFamily="50" charset="-128"/>
                <a:ea typeface="メイリオ" panose="020B0604030504040204" pitchFamily="50" charset="-128"/>
              </a:rPr>
              <a:t>（台所・リビング・図書室など</a:t>
            </a:r>
            <a:r>
              <a:rPr lang="ja-JP" altLang="en-US" sz="1000" dirty="0">
                <a:latin typeface="メイリオ" panose="020B0604030504040204" pitchFamily="50" charset="-128"/>
                <a:ea typeface="メイリオ" panose="020B0604030504040204" pitchFamily="50" charset="-128"/>
              </a:rPr>
              <a:t>）　</a:t>
            </a:r>
          </a:p>
          <a:p>
            <a:pPr>
              <a:lnSpc>
                <a:spcPts val="1100"/>
              </a:lnSpc>
            </a:pP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勉強する時間を変える</a:t>
            </a:r>
          </a:p>
          <a:p>
            <a:pPr>
              <a:lnSpc>
                <a:spcPts val="1100"/>
              </a:lnSpc>
            </a:pP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新しい文房具を使う</a:t>
            </a:r>
          </a:p>
          <a:p>
            <a:pPr>
              <a:lnSpc>
                <a:spcPts val="1100"/>
              </a:lnSpc>
            </a:pP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新しい教材を使う</a:t>
            </a:r>
          </a:p>
          <a:p>
            <a:pPr>
              <a:lnSpc>
                <a:spcPts val="1100"/>
              </a:lnSpc>
            </a:pP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身体を動かしてみる</a:t>
            </a:r>
          </a:p>
          <a:p>
            <a:pPr>
              <a:lnSpc>
                <a:spcPts val="1100"/>
              </a:lnSpc>
            </a:pP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人と</a:t>
            </a:r>
            <a:r>
              <a:rPr lang="ja-JP" altLang="en-US" sz="1000" dirty="0" smtClean="0">
                <a:latin typeface="メイリオ" panose="020B0604030504040204" pitchFamily="50" charset="-128"/>
                <a:ea typeface="メイリオ" panose="020B0604030504040204" pitchFamily="50" charset="-128"/>
              </a:rPr>
              <a:t>話す</a:t>
            </a:r>
            <a:endParaRPr lang="en-US" altLang="ja-JP" sz="1000" dirty="0" smtClean="0">
              <a:latin typeface="メイリオ" panose="020B0604030504040204" pitchFamily="50" charset="-128"/>
              <a:ea typeface="メイリオ" panose="020B0604030504040204" pitchFamily="50" charset="-128"/>
            </a:endParaRPr>
          </a:p>
          <a:p>
            <a:pPr>
              <a:lnSpc>
                <a:spcPts val="1100"/>
              </a:lnSpc>
            </a:pPr>
            <a:r>
              <a:rPr lang="ja-JP" altLang="en-US" sz="1000" dirty="0" smtClean="0">
                <a:latin typeface="メイリオ" panose="020B0604030504040204" pitchFamily="50" charset="-128"/>
                <a:ea typeface="メイリオ" panose="020B0604030504040204" pitchFamily="50" charset="-128"/>
              </a:rPr>
              <a:t>　さて</a:t>
            </a:r>
            <a:r>
              <a:rPr lang="ja-JP" altLang="en-US" sz="1000" dirty="0" smtClean="0">
                <a:latin typeface="メイリオ" panose="020B0604030504040204" pitchFamily="50" charset="-128"/>
                <a:ea typeface="メイリオ" panose="020B0604030504040204" pitchFamily="50" charset="-128"/>
              </a:rPr>
              <a:t>、習慣化</a:t>
            </a:r>
            <a:r>
              <a:rPr lang="ja-JP" altLang="en-US" sz="1000" dirty="0">
                <a:latin typeface="メイリオ" panose="020B0604030504040204" pitchFamily="50" charset="-128"/>
                <a:ea typeface="メイリオ" panose="020B0604030504040204" pitchFamily="50" charset="-128"/>
              </a:rPr>
              <a:t>するまでの期間に絶対守るべきことは</a:t>
            </a:r>
            <a:r>
              <a:rPr lang="en-US" altLang="ja-JP" sz="1000" dirty="0">
                <a:latin typeface="メイリオ" panose="020B0604030504040204" pitchFamily="50" charset="-128"/>
                <a:ea typeface="メイリオ" panose="020B0604030504040204" pitchFamily="50" charset="-128"/>
              </a:rPr>
              <a:t>3</a:t>
            </a:r>
            <a:r>
              <a:rPr lang="ja-JP" altLang="en-US" sz="1000" dirty="0">
                <a:latin typeface="メイリオ" panose="020B0604030504040204" pitchFamily="50" charset="-128"/>
                <a:ea typeface="メイリオ" panose="020B0604030504040204" pitchFamily="50" charset="-128"/>
              </a:rPr>
              <a:t>つです。</a:t>
            </a:r>
          </a:p>
          <a:p>
            <a:pPr>
              <a:lnSpc>
                <a:spcPts val="1100"/>
              </a:lnSpc>
            </a:pPr>
            <a:r>
              <a:rPr lang="en-US" altLang="ja-JP" sz="1000" dirty="0" smtClean="0">
                <a:latin typeface="メイリオ" panose="020B0604030504040204" pitchFamily="50" charset="-128"/>
                <a:ea typeface="メイリオ" panose="020B0604030504040204" pitchFamily="50" charset="-128"/>
              </a:rPr>
              <a:t>1</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スモールステップで進める</a:t>
            </a:r>
          </a:p>
          <a:p>
            <a:pPr>
              <a:lnSpc>
                <a:spcPts val="1100"/>
              </a:lnSpc>
            </a:pPr>
            <a:r>
              <a:rPr lang="en-US" altLang="ja-JP" sz="1000" dirty="0">
                <a:latin typeface="メイリオ" panose="020B0604030504040204" pitchFamily="50" charset="-128"/>
                <a:ea typeface="メイリオ" panose="020B0604030504040204" pitchFamily="50" charset="-128"/>
              </a:rPr>
              <a:t>2.</a:t>
            </a:r>
            <a:r>
              <a:rPr lang="ja-JP" altLang="en-US" sz="1000" dirty="0">
                <a:latin typeface="メイリオ" panose="020B0604030504040204" pitchFamily="50" charset="-128"/>
                <a:ea typeface="メイリオ" panose="020B0604030504040204" pitchFamily="50" charset="-128"/>
              </a:rPr>
              <a:t>連続して</a:t>
            </a:r>
            <a:r>
              <a:rPr lang="en-US" altLang="ja-JP" sz="1000" dirty="0">
                <a:latin typeface="メイリオ" panose="020B0604030504040204" pitchFamily="50" charset="-128"/>
                <a:ea typeface="メイリオ" panose="020B0604030504040204" pitchFamily="50" charset="-128"/>
              </a:rPr>
              <a:t>2</a:t>
            </a:r>
            <a:r>
              <a:rPr lang="ja-JP" altLang="en-US" sz="1000" dirty="0">
                <a:latin typeface="メイリオ" panose="020B0604030504040204" pitchFamily="50" charset="-128"/>
                <a:ea typeface="メイリオ" panose="020B0604030504040204" pitchFamily="50" charset="-128"/>
              </a:rPr>
              <a:t>日以上サボるとダメ！</a:t>
            </a:r>
          </a:p>
          <a:p>
            <a:pPr>
              <a:lnSpc>
                <a:spcPts val="1100"/>
              </a:lnSpc>
            </a:pPr>
            <a:r>
              <a:rPr lang="en-US" altLang="ja-JP" sz="1000" dirty="0">
                <a:latin typeface="メイリオ" panose="020B0604030504040204" pitchFamily="50" charset="-128"/>
                <a:ea typeface="メイリオ" panose="020B0604030504040204" pitchFamily="50" charset="-128"/>
              </a:rPr>
              <a:t>3.</a:t>
            </a:r>
            <a:r>
              <a:rPr lang="ja-JP" altLang="en-US" sz="1000" dirty="0">
                <a:latin typeface="メイリオ" panose="020B0604030504040204" pitchFamily="50" charset="-128"/>
                <a:ea typeface="メイリオ" panose="020B0604030504040204" pitchFamily="50" charset="-128"/>
              </a:rPr>
              <a:t>毎日できたら自分を褒める</a:t>
            </a:r>
          </a:p>
          <a:p>
            <a:pPr>
              <a:lnSpc>
                <a:spcPts val="1100"/>
              </a:lnSpc>
            </a:pPr>
            <a:r>
              <a:rPr lang="ja-JP" altLang="en-US" sz="1000" dirty="0" smtClean="0">
                <a:latin typeface="メイリオ" panose="020B0604030504040204" pitchFamily="50" charset="-128"/>
                <a:ea typeface="メイリオ" panose="020B0604030504040204" pitchFamily="50" charset="-128"/>
              </a:rPr>
              <a:t>習慣化</a:t>
            </a:r>
            <a:r>
              <a:rPr lang="ja-JP" altLang="en-US" sz="1000" dirty="0">
                <a:latin typeface="メイリオ" panose="020B0604030504040204" pitchFamily="50" charset="-128"/>
                <a:ea typeface="メイリオ" panose="020B0604030504040204" pitchFamily="50" charset="-128"/>
              </a:rPr>
              <a:t>させるまで大事なポイントなので頭に入れておきましょう</a:t>
            </a:r>
            <a:r>
              <a:rPr lang="ja-JP" altLang="en-US" sz="1000" dirty="0" smtClean="0">
                <a:latin typeface="メイリオ" panose="020B0604030504040204" pitchFamily="50" charset="-128"/>
                <a:ea typeface="メイリオ" panose="020B0604030504040204" pitchFamily="50" charset="-128"/>
              </a:rPr>
              <a:t>。</a:t>
            </a:r>
            <a:endParaRPr lang="en-US" altLang="ja-JP" sz="1000" dirty="0" smtClean="0">
              <a:latin typeface="メイリオ" panose="020B0604030504040204" pitchFamily="50" charset="-128"/>
              <a:ea typeface="メイリオ" panose="020B0604030504040204" pitchFamily="50" charset="-128"/>
            </a:endParaRPr>
          </a:p>
          <a:p>
            <a:pPr>
              <a:lnSpc>
                <a:spcPts val="1100"/>
              </a:lnSpc>
            </a:pPr>
            <a:r>
              <a:rPr lang="ja-JP" altLang="en-US" sz="1000" dirty="0" smtClean="0">
                <a:latin typeface="+mj-ea"/>
                <a:ea typeface="+mj-ea"/>
              </a:rPr>
              <a:t>　どう</a:t>
            </a:r>
            <a:r>
              <a:rPr lang="ja-JP" altLang="en-US" sz="1000" dirty="0" smtClean="0">
                <a:latin typeface="+mj-ea"/>
                <a:ea typeface="+mj-ea"/>
              </a:rPr>
              <a:t>ですか？夏休み４０日間・・・習慣を自分で作って、「自分改造」してみませんか？</a:t>
            </a:r>
            <a:endParaRPr lang="ja-JP" altLang="en-US" sz="1000" dirty="0">
              <a:latin typeface="+mj-ea"/>
              <a:ea typeface="+mj-ea"/>
            </a:endParaRPr>
          </a:p>
        </p:txBody>
      </p:sp>
      <p:sp>
        <p:nvSpPr>
          <p:cNvPr id="3" name="テキスト ボックス 2"/>
          <p:cNvSpPr txBox="1"/>
          <p:nvPr/>
        </p:nvSpPr>
        <p:spPr>
          <a:xfrm>
            <a:off x="4693600" y="5692443"/>
            <a:ext cx="2116936" cy="4293483"/>
          </a:xfrm>
          <a:prstGeom prst="rect">
            <a:avLst/>
          </a:prstGeom>
          <a:noFill/>
          <a:ln>
            <a:solidFill>
              <a:schemeClr val="tx1">
                <a:lumMod val="85000"/>
                <a:lumOff val="15000"/>
              </a:schemeClr>
            </a:solidFill>
          </a:ln>
        </p:spPr>
        <p:txBody>
          <a:bodyPr wrap="square" rtlCol="0">
            <a:spAutoFit/>
          </a:bodyPr>
          <a:lstStyle/>
          <a:p>
            <a:endParaRPr kumimoji="1" lang="en-US" altLang="ja-JP" sz="1050" dirty="0" smtClean="0"/>
          </a:p>
          <a:p>
            <a:endParaRPr lang="en-US" altLang="ja-JP" sz="1050" dirty="0"/>
          </a:p>
          <a:p>
            <a:r>
              <a:rPr kumimoji="1" lang="ja-JP" altLang="en-US" sz="1050" dirty="0" smtClean="0"/>
              <a:t>夏休みは、ご家庭で過ごす時間が多くなりますが、家の外に居場所をつくってみるのもいいかも。</a:t>
            </a:r>
            <a:endParaRPr kumimoji="1" lang="en-US" altLang="ja-JP" sz="1050" dirty="0" smtClean="0"/>
          </a:p>
          <a:p>
            <a:r>
              <a:rPr kumimoji="1" lang="ja-JP" altLang="en-US" sz="1050" dirty="0" smtClean="0"/>
              <a:t>例えば、図書館に通って勉強や読書をしてみたり、伊丹ミュージアムや昆虫館などに足を伸ばしてみたり。</a:t>
            </a:r>
            <a:endParaRPr kumimoji="1" lang="en-US" altLang="ja-JP" sz="1050" dirty="0" smtClean="0"/>
          </a:p>
          <a:p>
            <a:r>
              <a:rPr kumimoji="1" lang="ja-JP" altLang="en-US" sz="1050" dirty="0" smtClean="0"/>
              <a:t>鈴原小学校でも、「夏休みの居場所づくり」で</a:t>
            </a:r>
            <a:endParaRPr kumimoji="1" lang="en-US" altLang="ja-JP" sz="1050" dirty="0" smtClean="0"/>
          </a:p>
          <a:p>
            <a:r>
              <a:rPr kumimoji="1" lang="ja-JP" altLang="en-US" sz="1050" dirty="0" smtClean="0"/>
              <a:t>　</a:t>
            </a:r>
            <a:r>
              <a:rPr kumimoji="1" lang="en-US" altLang="ja-JP" sz="1050" dirty="0" smtClean="0"/>
              <a:t>7</a:t>
            </a:r>
            <a:r>
              <a:rPr kumimoji="1" lang="ja-JP" altLang="en-US" sz="1050" dirty="0" smtClean="0"/>
              <a:t>月</a:t>
            </a:r>
            <a:r>
              <a:rPr kumimoji="1" lang="en-US" altLang="ja-JP" sz="1050" dirty="0" smtClean="0"/>
              <a:t>30</a:t>
            </a:r>
            <a:r>
              <a:rPr kumimoji="1" lang="ja-JP" altLang="en-US" sz="1050" dirty="0" smtClean="0"/>
              <a:t>日</a:t>
            </a:r>
            <a:endParaRPr kumimoji="1" lang="en-US" altLang="ja-JP" sz="1050" dirty="0" smtClean="0"/>
          </a:p>
          <a:p>
            <a:r>
              <a:rPr kumimoji="1" lang="ja-JP" altLang="en-US" sz="1050" dirty="0" smtClean="0"/>
              <a:t>　</a:t>
            </a:r>
            <a:r>
              <a:rPr kumimoji="1" lang="en-US" altLang="ja-JP" sz="1050" dirty="0" smtClean="0"/>
              <a:t>8</a:t>
            </a:r>
            <a:r>
              <a:rPr kumimoji="1" lang="ja-JP" altLang="en-US" sz="1050" dirty="0" smtClean="0"/>
              <a:t>月　</a:t>
            </a:r>
            <a:r>
              <a:rPr kumimoji="1" lang="en-US" altLang="ja-JP" sz="1050" dirty="0" smtClean="0"/>
              <a:t>1</a:t>
            </a:r>
            <a:r>
              <a:rPr kumimoji="1" lang="ja-JP" altLang="en-US" sz="1050" dirty="0" smtClean="0"/>
              <a:t>日</a:t>
            </a:r>
            <a:endParaRPr kumimoji="1" lang="en-US" altLang="ja-JP" sz="1050" dirty="0" smtClean="0"/>
          </a:p>
          <a:p>
            <a:r>
              <a:rPr kumimoji="1" lang="ja-JP" altLang="en-US" sz="1050" dirty="0" smtClean="0"/>
              <a:t>　</a:t>
            </a:r>
            <a:r>
              <a:rPr kumimoji="1" lang="en-US" altLang="ja-JP" sz="1050" dirty="0" smtClean="0"/>
              <a:t>8</a:t>
            </a:r>
            <a:r>
              <a:rPr kumimoji="1" lang="ja-JP" altLang="en-US" sz="1050" dirty="0" smtClean="0"/>
              <a:t>月　</a:t>
            </a:r>
            <a:r>
              <a:rPr kumimoji="1" lang="en-US" altLang="ja-JP" sz="1050" dirty="0" smtClean="0"/>
              <a:t>6</a:t>
            </a:r>
            <a:r>
              <a:rPr kumimoji="1" lang="ja-JP" altLang="en-US" sz="1050" dirty="0" smtClean="0"/>
              <a:t>日</a:t>
            </a:r>
            <a:endParaRPr kumimoji="1" lang="en-US" altLang="ja-JP" sz="1050" dirty="0" smtClean="0"/>
          </a:p>
          <a:p>
            <a:r>
              <a:rPr kumimoji="1" lang="ja-JP" altLang="en-US" sz="1050" dirty="0" smtClean="0"/>
              <a:t>　</a:t>
            </a:r>
            <a:r>
              <a:rPr kumimoji="1" lang="en-US" altLang="ja-JP" sz="1050" dirty="0" smtClean="0"/>
              <a:t>8</a:t>
            </a:r>
            <a:r>
              <a:rPr kumimoji="1" lang="ja-JP" altLang="en-US" sz="1050" dirty="0" smtClean="0"/>
              <a:t>月　</a:t>
            </a:r>
            <a:r>
              <a:rPr kumimoji="1" lang="en-US" altLang="ja-JP" sz="1050" dirty="0" smtClean="0"/>
              <a:t>8</a:t>
            </a:r>
            <a:r>
              <a:rPr kumimoji="1" lang="ja-JP" altLang="en-US" sz="1050" dirty="0" smtClean="0"/>
              <a:t>日</a:t>
            </a:r>
            <a:endParaRPr kumimoji="1" lang="en-US" altLang="ja-JP" sz="1050" dirty="0" smtClean="0"/>
          </a:p>
          <a:p>
            <a:r>
              <a:rPr kumimoji="1" lang="ja-JP" altLang="en-US" sz="1050" dirty="0" smtClean="0"/>
              <a:t>　</a:t>
            </a:r>
            <a:r>
              <a:rPr kumimoji="1" lang="en-US" altLang="ja-JP" sz="1050" dirty="0" smtClean="0"/>
              <a:t>8</a:t>
            </a:r>
            <a:r>
              <a:rPr kumimoji="1" lang="ja-JP" altLang="en-US" sz="1050" dirty="0" smtClean="0"/>
              <a:t>月</a:t>
            </a:r>
            <a:r>
              <a:rPr kumimoji="1" lang="en-US" altLang="ja-JP" sz="1050" dirty="0" smtClean="0"/>
              <a:t>20</a:t>
            </a:r>
            <a:r>
              <a:rPr kumimoji="1" lang="ja-JP" altLang="en-US" sz="1050" dirty="0" smtClean="0"/>
              <a:t>日</a:t>
            </a:r>
            <a:endParaRPr kumimoji="1" lang="en-US" altLang="ja-JP" sz="1050" dirty="0" smtClean="0"/>
          </a:p>
          <a:p>
            <a:r>
              <a:rPr kumimoji="1" lang="ja-JP" altLang="en-US" sz="1050" dirty="0" smtClean="0"/>
              <a:t>　</a:t>
            </a:r>
            <a:r>
              <a:rPr kumimoji="1" lang="en-US" altLang="ja-JP" sz="1050" dirty="0" smtClean="0"/>
              <a:t>8</a:t>
            </a:r>
            <a:r>
              <a:rPr kumimoji="1" lang="ja-JP" altLang="en-US" sz="1050" dirty="0" smtClean="0"/>
              <a:t>月</a:t>
            </a:r>
            <a:r>
              <a:rPr kumimoji="1" lang="en-US" altLang="ja-JP" sz="1050" dirty="0" smtClean="0"/>
              <a:t>22</a:t>
            </a:r>
            <a:r>
              <a:rPr kumimoji="1" lang="ja-JP" altLang="en-US" sz="1050" dirty="0" smtClean="0"/>
              <a:t>日</a:t>
            </a:r>
            <a:endParaRPr kumimoji="1" lang="en-US" altLang="ja-JP" sz="1050" dirty="0" smtClean="0"/>
          </a:p>
          <a:p>
            <a:r>
              <a:rPr kumimoji="1" lang="ja-JP" altLang="en-US" sz="1050" dirty="0" smtClean="0"/>
              <a:t>図書室や校庭の利用ができます！</a:t>
            </a:r>
            <a:endParaRPr kumimoji="1" lang="en-US" altLang="ja-JP" sz="1050" dirty="0" smtClean="0"/>
          </a:p>
          <a:p>
            <a:r>
              <a:rPr kumimoji="1" lang="ja-JP" altLang="en-US" sz="1050" dirty="0" smtClean="0"/>
              <a:t>いずれも、</a:t>
            </a:r>
            <a:r>
              <a:rPr kumimoji="1" lang="en-US" altLang="ja-JP" sz="1050" dirty="0" smtClean="0"/>
              <a:t>9</a:t>
            </a:r>
            <a:r>
              <a:rPr kumimoji="1" lang="ja-JP" altLang="en-US" sz="1050" dirty="0" smtClean="0"/>
              <a:t>時</a:t>
            </a:r>
            <a:r>
              <a:rPr kumimoji="1" lang="en-US" altLang="ja-JP" sz="1050" dirty="0" smtClean="0"/>
              <a:t>15</a:t>
            </a:r>
            <a:r>
              <a:rPr kumimoji="1" lang="ja-JP" altLang="en-US" sz="1050" dirty="0" smtClean="0"/>
              <a:t>分受付</a:t>
            </a:r>
            <a:endParaRPr kumimoji="1" lang="en-US" altLang="ja-JP" sz="1050" dirty="0" smtClean="0"/>
          </a:p>
          <a:p>
            <a:r>
              <a:rPr kumimoji="1" lang="en-US" altLang="ja-JP" sz="1050" dirty="0" smtClean="0"/>
              <a:t>9</a:t>
            </a:r>
            <a:r>
              <a:rPr kumimoji="1" lang="ja-JP" altLang="en-US" sz="1050" dirty="0" smtClean="0"/>
              <a:t>時</a:t>
            </a:r>
            <a:r>
              <a:rPr kumimoji="1" lang="en-US" altLang="ja-JP" sz="1050" dirty="0" smtClean="0"/>
              <a:t>30</a:t>
            </a:r>
            <a:r>
              <a:rPr kumimoji="1" lang="ja-JP" altLang="en-US" sz="1050" dirty="0" smtClean="0"/>
              <a:t>分から</a:t>
            </a:r>
            <a:r>
              <a:rPr kumimoji="1" lang="en-US" altLang="ja-JP" sz="1050" dirty="0" smtClean="0"/>
              <a:t>11</a:t>
            </a:r>
            <a:r>
              <a:rPr kumimoji="1" lang="ja-JP" altLang="en-US" sz="1050" dirty="0" smtClean="0"/>
              <a:t>時</a:t>
            </a:r>
            <a:r>
              <a:rPr kumimoji="1" lang="en-US" altLang="ja-JP" sz="1050" dirty="0" smtClean="0"/>
              <a:t>40</a:t>
            </a:r>
            <a:r>
              <a:rPr kumimoji="1" lang="ja-JP" altLang="en-US" sz="1050" dirty="0" smtClean="0"/>
              <a:t>分まで。</a:t>
            </a:r>
            <a:endParaRPr kumimoji="1" lang="en-US" altLang="ja-JP" sz="1050" dirty="0" smtClean="0"/>
          </a:p>
          <a:p>
            <a:r>
              <a:rPr kumimoji="1" lang="ja-JP" altLang="en-US" sz="1050" dirty="0" smtClean="0"/>
              <a:t>申込は上の</a:t>
            </a:r>
            <a:r>
              <a:rPr kumimoji="1" lang="en-US" altLang="ja-JP" sz="1050" dirty="0" smtClean="0"/>
              <a:t>QR</a:t>
            </a:r>
            <a:r>
              <a:rPr kumimoji="1" lang="ja-JP" altLang="en-US" sz="1050" dirty="0" smtClean="0"/>
              <a:t>コードから（</a:t>
            </a:r>
            <a:r>
              <a:rPr kumimoji="1" lang="en-US" altLang="ja-JP" sz="1050" dirty="0" smtClean="0"/>
              <a:t>7</a:t>
            </a:r>
            <a:r>
              <a:rPr kumimoji="1" lang="ja-JP" altLang="en-US" sz="1050" dirty="0" smtClean="0"/>
              <a:t>月</a:t>
            </a:r>
            <a:r>
              <a:rPr kumimoji="1" lang="en-US" altLang="ja-JP" sz="1050" dirty="0" smtClean="0"/>
              <a:t>19</a:t>
            </a:r>
            <a:r>
              <a:rPr kumimoji="1" lang="ja-JP" altLang="en-US" sz="1050" dirty="0" smtClean="0"/>
              <a:t>日締切）</a:t>
            </a:r>
            <a:endParaRPr kumimoji="1" lang="en-US" altLang="ja-JP" sz="1050" dirty="0" smtClean="0"/>
          </a:p>
          <a:p>
            <a:r>
              <a:rPr kumimoji="1" lang="ja-JP" altLang="en-US" sz="1050" dirty="0" smtClean="0"/>
              <a:t>「夏休みの宿題お助け隊」はすでに申込は締切です。</a:t>
            </a:r>
            <a:endParaRPr kumimoji="1" lang="en-US" altLang="ja-JP" sz="1050" dirty="0" smtClean="0"/>
          </a:p>
          <a:p>
            <a:endParaRPr kumimoji="1" lang="ja-JP" altLang="en-US" sz="1050" dirty="0"/>
          </a:p>
        </p:txBody>
      </p:sp>
      <p:pic>
        <p:nvPicPr>
          <p:cNvPr id="14" name="図 13"/>
          <p:cNvPicPr>
            <a:picLocks noChangeAspect="1"/>
          </p:cNvPicPr>
          <p:nvPr/>
        </p:nvPicPr>
        <p:blipFill>
          <a:blip r:embed="rId4"/>
          <a:stretch>
            <a:fillRect/>
          </a:stretch>
        </p:blipFill>
        <p:spPr>
          <a:xfrm>
            <a:off x="5867602" y="7498162"/>
            <a:ext cx="901990" cy="901990"/>
          </a:xfrm>
          <a:prstGeom prst="rect">
            <a:avLst/>
          </a:prstGeom>
        </p:spPr>
      </p:pic>
      <p:pic>
        <p:nvPicPr>
          <p:cNvPr id="16" name="図 15"/>
          <p:cNvPicPr>
            <a:picLocks noChangeAspect="1"/>
          </p:cNvPicPr>
          <p:nvPr/>
        </p:nvPicPr>
        <p:blipFill>
          <a:blip r:embed="rId5"/>
          <a:stretch>
            <a:fillRect/>
          </a:stretch>
        </p:blipFill>
        <p:spPr>
          <a:xfrm>
            <a:off x="4814256" y="2699336"/>
            <a:ext cx="1696706" cy="550158"/>
          </a:xfrm>
          <a:prstGeom prst="rect">
            <a:avLst/>
          </a:prstGeom>
        </p:spPr>
      </p:pic>
      <p:pic>
        <p:nvPicPr>
          <p:cNvPr id="20" name="図 19"/>
          <p:cNvPicPr>
            <a:picLocks noChangeAspect="1"/>
          </p:cNvPicPr>
          <p:nvPr/>
        </p:nvPicPr>
        <p:blipFill>
          <a:blip r:embed="rId6"/>
          <a:stretch>
            <a:fillRect/>
          </a:stretch>
        </p:blipFill>
        <p:spPr>
          <a:xfrm>
            <a:off x="5259067" y="4411154"/>
            <a:ext cx="1264222" cy="1264222"/>
          </a:xfrm>
          <a:prstGeom prst="rect">
            <a:avLst/>
          </a:prstGeom>
        </p:spPr>
      </p:pic>
    </p:spTree>
    <p:extLst>
      <p:ext uri="{BB962C8B-B14F-4D97-AF65-F5344CB8AC3E}">
        <p14:creationId xmlns:p14="http://schemas.microsoft.com/office/powerpoint/2010/main" val="30921917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3543" y="238053"/>
            <a:ext cx="6590158" cy="739420"/>
          </a:xfrm>
        </p:spPr>
        <p:txBody>
          <a:bodyPr>
            <a:normAutofit/>
          </a:bodyPr>
          <a:lstStyle/>
          <a:p>
            <a:r>
              <a:rPr kumimoji="1" lang="ja-JP" altLang="en-US" sz="2800" dirty="0" smtClean="0">
                <a:latin typeface="ＤＦ特太ゴシック体" panose="020B0509000000000000" pitchFamily="49" charset="-128"/>
                <a:ea typeface="ＤＦ特太ゴシック体" panose="020B0509000000000000" pitchFamily="49" charset="-128"/>
              </a:rPr>
              <a:t>校舎大規模改造</a:t>
            </a:r>
            <a:r>
              <a:rPr kumimoji="1" lang="en-US" altLang="ja-JP" sz="2800" dirty="0" smtClean="0">
                <a:latin typeface="ＤＦ特太ゴシック体" panose="020B0509000000000000" pitchFamily="49" charset="-128"/>
                <a:ea typeface="ＤＦ特太ゴシック体" panose="020B0509000000000000" pitchFamily="49" charset="-128"/>
              </a:rPr>
              <a:t>2</a:t>
            </a:r>
            <a:r>
              <a:rPr kumimoji="1" lang="ja-JP" altLang="en-US" sz="2800" dirty="0" smtClean="0">
                <a:latin typeface="ＤＦ特太ゴシック体" panose="020B0509000000000000" pitchFamily="49" charset="-128"/>
                <a:ea typeface="ＤＦ特太ゴシック体" panose="020B0509000000000000" pitchFamily="49" charset="-128"/>
              </a:rPr>
              <a:t>期工事がはじまります</a:t>
            </a:r>
            <a:endParaRPr kumimoji="1" lang="ja-JP" altLang="en-US" sz="2800" dirty="0">
              <a:latin typeface="ＤＦ特太ゴシック体" panose="020B0509000000000000" pitchFamily="49" charset="-128"/>
              <a:ea typeface="ＤＦ特太ゴシック体" panose="020B0509000000000000" pitchFamily="49" charset="-128"/>
            </a:endParaRPr>
          </a:p>
        </p:txBody>
      </p:sp>
      <p:sp>
        <p:nvSpPr>
          <p:cNvPr id="7" name="正方形/長方形 6"/>
          <p:cNvSpPr/>
          <p:nvPr/>
        </p:nvSpPr>
        <p:spPr>
          <a:xfrm>
            <a:off x="101600" y="138337"/>
            <a:ext cx="6642101" cy="17976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4795" y="1923557"/>
            <a:ext cx="1712130" cy="1569451"/>
          </a:xfrm>
          <a:prstGeom prst="rect">
            <a:avLst/>
          </a:prstGeom>
        </p:spPr>
      </p:pic>
      <p:sp>
        <p:nvSpPr>
          <p:cNvPr id="10" name="テキスト ボックス 9"/>
          <p:cNvSpPr txBox="1"/>
          <p:nvPr/>
        </p:nvSpPr>
        <p:spPr>
          <a:xfrm>
            <a:off x="153543" y="955217"/>
            <a:ext cx="6345936" cy="830997"/>
          </a:xfrm>
          <a:prstGeom prst="rect">
            <a:avLst/>
          </a:prstGeom>
          <a:noFill/>
        </p:spPr>
        <p:txBody>
          <a:bodyPr wrap="square" rtlCol="0">
            <a:spAutoFit/>
          </a:bodyPr>
          <a:lstStyle/>
          <a:p>
            <a:r>
              <a:rPr kumimoji="1" lang="ja-JP" altLang="en-US" sz="1200" dirty="0" smtClean="0"/>
              <a:t>　</a:t>
            </a:r>
            <a:r>
              <a:rPr kumimoji="1" lang="en-US" altLang="ja-JP" sz="1200" dirty="0" smtClean="0"/>
              <a:t>8</a:t>
            </a:r>
            <a:r>
              <a:rPr kumimoji="1" lang="ja-JP" altLang="en-US" sz="1200" dirty="0" smtClean="0"/>
              <a:t>月に入ると、校舎大規模改造第</a:t>
            </a:r>
            <a:r>
              <a:rPr kumimoji="1" lang="en-US" altLang="ja-JP" sz="1200" dirty="0" smtClean="0"/>
              <a:t>2</a:t>
            </a:r>
            <a:r>
              <a:rPr kumimoji="1" lang="ja-JP" altLang="en-US" sz="1200" dirty="0" smtClean="0"/>
              <a:t>工事が始まり、工事車両が出入りしたりフェンスが建てられたりします。そのため、今後当分の間は、校庭開放を行いません。</a:t>
            </a:r>
            <a:endParaRPr kumimoji="1" lang="en-US" altLang="ja-JP" sz="1200" dirty="0" smtClean="0"/>
          </a:p>
          <a:p>
            <a:r>
              <a:rPr kumimoji="1" lang="ja-JP" altLang="en-US" sz="1200" dirty="0" smtClean="0"/>
              <a:t>ただし、「夏休みの居場所づくり」など、見守りが行われる中での校庭の利用はできます。</a:t>
            </a:r>
            <a:endParaRPr kumimoji="1" lang="en-US" altLang="ja-JP" sz="1200" dirty="0" smtClean="0"/>
          </a:p>
          <a:p>
            <a:r>
              <a:rPr kumimoji="1" lang="ja-JP" altLang="en-US" sz="1200" dirty="0" smtClean="0"/>
              <a:t>　ご不便をおかけしますが、御理解の上ご協力をお願いします。</a:t>
            </a:r>
            <a:endParaRPr kumimoji="1" lang="ja-JP" altLang="en-US" sz="1200" dirty="0"/>
          </a:p>
        </p:txBody>
      </p:sp>
      <p:sp>
        <p:nvSpPr>
          <p:cNvPr id="11" name="正方形/長方形 10"/>
          <p:cNvSpPr/>
          <p:nvPr/>
        </p:nvSpPr>
        <p:spPr>
          <a:xfrm>
            <a:off x="117800" y="2009810"/>
            <a:ext cx="3247192" cy="47872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264068" y="2091654"/>
            <a:ext cx="2954655" cy="461665"/>
          </a:xfrm>
          <a:prstGeom prst="rect">
            <a:avLst/>
          </a:prstGeom>
          <a:solidFill>
            <a:schemeClr val="tx1">
              <a:lumMod val="85000"/>
              <a:lumOff val="15000"/>
            </a:schemeClr>
          </a:solidFill>
        </p:spPr>
        <p:txBody>
          <a:bodyPr wrap="none" rtlCol="0">
            <a:spAutoFit/>
          </a:bodyPr>
          <a:lstStyle/>
          <a:p>
            <a:r>
              <a:rPr kumimoji="1" lang="ja-JP" altLang="en-US" sz="2400" dirty="0" smtClean="0">
                <a:solidFill>
                  <a:schemeClr val="bg1"/>
                </a:solidFill>
                <a:latin typeface="ＤＦ特太ゴシック体" panose="020B0509000000000000" pitchFamily="49" charset="-128"/>
                <a:ea typeface="ＤＦ特太ゴシック体" panose="020B0509000000000000" pitchFamily="49" charset="-128"/>
              </a:rPr>
              <a:t>情報モラルについて</a:t>
            </a:r>
            <a:endParaRPr kumimoji="1" lang="ja-JP" altLang="en-US" sz="2400" dirty="0">
              <a:solidFill>
                <a:schemeClr val="bg1"/>
              </a:solidFill>
              <a:latin typeface="ＤＦ特太ゴシック体" panose="020B0509000000000000" pitchFamily="49" charset="-128"/>
              <a:ea typeface="ＤＦ特太ゴシック体" panose="020B0509000000000000" pitchFamily="49" charset="-128"/>
            </a:endParaRPr>
          </a:p>
        </p:txBody>
      </p:sp>
      <p:sp>
        <p:nvSpPr>
          <p:cNvPr id="13" name="テキスト ボックス 12"/>
          <p:cNvSpPr txBox="1"/>
          <p:nvPr/>
        </p:nvSpPr>
        <p:spPr>
          <a:xfrm>
            <a:off x="117800" y="2393614"/>
            <a:ext cx="3283768" cy="4662815"/>
          </a:xfrm>
          <a:prstGeom prst="rect">
            <a:avLst/>
          </a:prstGeom>
          <a:noFill/>
        </p:spPr>
        <p:txBody>
          <a:bodyPr wrap="square" rtlCol="0">
            <a:spAutoFit/>
          </a:bodyPr>
          <a:lstStyle/>
          <a:p>
            <a:endParaRPr kumimoji="1" lang="en-US" altLang="ja-JP" sz="1100" dirty="0" smtClean="0">
              <a:latin typeface="BIZ UDPゴシック" panose="020B0400000000000000" pitchFamily="50" charset="-128"/>
              <a:ea typeface="BIZ UDPゴシック" panose="020B0400000000000000" pitchFamily="50" charset="-128"/>
            </a:endParaRPr>
          </a:p>
          <a:p>
            <a:r>
              <a:rPr kumimoji="1" lang="ja-JP" altLang="en-US" sz="1100" dirty="0" smtClean="0">
                <a:latin typeface="BIZ UDPゴシック" panose="020B0400000000000000" pitchFamily="50" charset="-128"/>
                <a:ea typeface="BIZ UDPゴシック" panose="020B0400000000000000" pitchFamily="50" charset="-128"/>
              </a:rPr>
              <a:t>　</a:t>
            </a:r>
            <a:r>
              <a:rPr kumimoji="1" lang="en-US" altLang="ja-JP" sz="1100" dirty="0" smtClean="0">
                <a:latin typeface="BIZ UDPゴシック" panose="020B0400000000000000" pitchFamily="50" charset="-128"/>
                <a:ea typeface="BIZ UDPゴシック" panose="020B0400000000000000" pitchFamily="50" charset="-128"/>
              </a:rPr>
              <a:t>SNS</a:t>
            </a:r>
            <a:r>
              <a:rPr kumimoji="1" lang="ja-JP" altLang="en-US" sz="1100" dirty="0" smtClean="0">
                <a:latin typeface="BIZ UDPゴシック" panose="020B0400000000000000" pitchFamily="50" charset="-128"/>
                <a:ea typeface="BIZ UDPゴシック" panose="020B0400000000000000" pitchFamily="50" charset="-128"/>
              </a:rPr>
              <a:t>を利用した誹謗中傷やいじめなど、スマホやタブレットの普及に伴う問題行動は、あとを絶ちません。</a:t>
            </a:r>
            <a:endParaRPr kumimoji="1" lang="en-US" altLang="ja-JP" sz="1100" dirty="0" smtClean="0">
              <a:latin typeface="BIZ UDPゴシック" panose="020B0400000000000000" pitchFamily="50" charset="-128"/>
              <a:ea typeface="BIZ UDPゴシック" panose="020B0400000000000000" pitchFamily="50" charset="-128"/>
            </a:endParaRPr>
          </a:p>
          <a:p>
            <a:r>
              <a:rPr kumimoji="1" lang="ja-JP" altLang="en-US" sz="1100" dirty="0" smtClean="0">
                <a:latin typeface="BIZ UDPゴシック" panose="020B0400000000000000" pitchFamily="50" charset="-128"/>
                <a:ea typeface="BIZ UDPゴシック" panose="020B0400000000000000" pitchFamily="50" charset="-128"/>
              </a:rPr>
              <a:t>　学校においても、発見し次第、保護者の皆様と情報共有しつつ連携して指導を行って参りました。</a:t>
            </a:r>
            <a:endParaRPr kumimoji="1" lang="en-US" altLang="ja-JP" sz="1100" dirty="0" smtClean="0">
              <a:latin typeface="BIZ UDPゴシック" panose="020B0400000000000000" pitchFamily="50" charset="-128"/>
              <a:ea typeface="BIZ UDPゴシック" panose="020B0400000000000000" pitchFamily="50" charset="-128"/>
            </a:endParaRPr>
          </a:p>
          <a:p>
            <a:r>
              <a:rPr kumimoji="1" lang="ja-JP" altLang="en-US" sz="1100" dirty="0" smtClean="0">
                <a:latin typeface="BIZ UDPゴシック" panose="020B0400000000000000" pitchFamily="50" charset="-128"/>
                <a:ea typeface="BIZ UDPゴシック" panose="020B0400000000000000" pitchFamily="50" charset="-128"/>
              </a:rPr>
              <a:t>また、最近では、他の児童のアカウントとパスワードを入手してタブレットなどを起動し、他人になりすましてチャットなどに書き込みを行う事案も発生しております。</a:t>
            </a:r>
            <a:endParaRPr kumimoji="1" lang="en-US" altLang="ja-JP" sz="1100" dirty="0" smtClean="0">
              <a:latin typeface="BIZ UDPゴシック" panose="020B0400000000000000" pitchFamily="50" charset="-128"/>
              <a:ea typeface="BIZ UDPゴシック" panose="020B0400000000000000" pitchFamily="50" charset="-128"/>
            </a:endParaRPr>
          </a:p>
          <a:p>
            <a:r>
              <a:rPr kumimoji="1" lang="ja-JP" altLang="en-US" sz="1100" dirty="0" smtClean="0">
                <a:latin typeface="BIZ UDPゴシック" panose="020B0400000000000000" pitchFamily="50" charset="-128"/>
                <a:ea typeface="BIZ UDPゴシック" panose="020B0400000000000000" pitchFamily="50" charset="-128"/>
              </a:rPr>
              <a:t>　さらに、</a:t>
            </a:r>
            <a:r>
              <a:rPr kumimoji="1" lang="en-US" altLang="ja-JP" sz="1100" dirty="0" smtClean="0">
                <a:latin typeface="BIZ UDPゴシック" panose="020B0400000000000000" pitchFamily="50" charset="-128"/>
                <a:ea typeface="BIZ UDPゴシック" panose="020B0400000000000000" pitchFamily="50" charset="-128"/>
              </a:rPr>
              <a:t>SNS</a:t>
            </a:r>
            <a:r>
              <a:rPr kumimoji="1" lang="ja-JP" altLang="en-US" sz="1100" dirty="0" smtClean="0">
                <a:latin typeface="BIZ UDPゴシック" panose="020B0400000000000000" pitchFamily="50" charset="-128"/>
                <a:ea typeface="BIZ UDPゴシック" panose="020B0400000000000000" pitchFamily="50" charset="-128"/>
              </a:rPr>
              <a:t>はもとより、ゲームなどを通して、顔も声も知らない第</a:t>
            </a:r>
            <a:r>
              <a:rPr kumimoji="1" lang="en-US" altLang="ja-JP" sz="1100" dirty="0" smtClean="0">
                <a:latin typeface="BIZ UDPゴシック" panose="020B0400000000000000" pitchFamily="50" charset="-128"/>
                <a:ea typeface="BIZ UDPゴシック" panose="020B0400000000000000" pitchFamily="50" charset="-128"/>
              </a:rPr>
              <a:t>3</a:t>
            </a:r>
            <a:r>
              <a:rPr kumimoji="1" lang="ja-JP" altLang="en-US" sz="1100" dirty="0" smtClean="0">
                <a:latin typeface="BIZ UDPゴシック" panose="020B0400000000000000" pitchFamily="50" charset="-128"/>
                <a:ea typeface="BIZ UDPゴシック" panose="020B0400000000000000" pitchFamily="50" charset="-128"/>
              </a:rPr>
              <a:t>者と知り合い、相手の誘いにのって直接出会うなどの事例も多く報告されています。</a:t>
            </a:r>
            <a:endParaRPr kumimoji="1" lang="en-US" altLang="ja-JP" sz="1100" dirty="0" smtClean="0">
              <a:latin typeface="BIZ UDPゴシック" panose="020B0400000000000000" pitchFamily="50" charset="-128"/>
              <a:ea typeface="BIZ UDPゴシック" panose="020B0400000000000000" pitchFamily="50" charset="-128"/>
            </a:endParaRPr>
          </a:p>
          <a:p>
            <a:r>
              <a:rPr kumimoji="1" lang="ja-JP" altLang="en-US" sz="1100" dirty="0" smtClean="0">
                <a:latin typeface="BIZ UDPゴシック" panose="020B0400000000000000" pitchFamily="50" charset="-128"/>
                <a:ea typeface="BIZ UDPゴシック" panose="020B0400000000000000" pitchFamily="50" charset="-128"/>
              </a:rPr>
              <a:t>　これらの事案の指導を行っていると、ほとんどの児童の罪の意識の低さや、事件に巻き込まれる危険性に対する認識の低さに驚かされます。</a:t>
            </a:r>
            <a:endParaRPr kumimoji="1" lang="en-US" altLang="ja-JP" sz="1100" dirty="0" smtClean="0">
              <a:latin typeface="BIZ UDPゴシック" panose="020B0400000000000000" pitchFamily="50" charset="-128"/>
              <a:ea typeface="BIZ UDPゴシック" panose="020B0400000000000000" pitchFamily="50" charset="-128"/>
            </a:endParaRPr>
          </a:p>
          <a:p>
            <a:r>
              <a:rPr kumimoji="1" lang="ja-JP" altLang="en-US" sz="1100" dirty="0" smtClean="0">
                <a:latin typeface="BIZ UDPゴシック" panose="020B0400000000000000" pitchFamily="50" charset="-128"/>
                <a:ea typeface="BIZ UDPゴシック" panose="020B0400000000000000" pitchFamily="50" charset="-128"/>
              </a:rPr>
              <a:t>タブレットの配置が短期間に行われ、スマホの普及がめざましい中、モラルに関する教育がなかなか現状に追いついていないことも大きな課題であると認識しております。</a:t>
            </a:r>
            <a:endParaRPr kumimoji="1" lang="en-US" altLang="ja-JP" sz="1100" dirty="0" smtClean="0">
              <a:latin typeface="BIZ UDPゴシック" panose="020B0400000000000000" pitchFamily="50" charset="-128"/>
              <a:ea typeface="BIZ UDPゴシック" panose="020B0400000000000000" pitchFamily="50" charset="-128"/>
            </a:endParaRPr>
          </a:p>
          <a:p>
            <a:r>
              <a:rPr kumimoji="1" lang="ja-JP" altLang="en-US" sz="1100" dirty="0" smtClean="0">
                <a:latin typeface="BIZ UDPゴシック" panose="020B0400000000000000" pitchFamily="50" charset="-128"/>
                <a:ea typeface="BIZ UDPゴシック" panose="020B0400000000000000" pitchFamily="50" charset="-128"/>
              </a:rPr>
              <a:t>　夏休み、ご家庭でのふれあいの中で、これら情報モラルについて、今一度お子様とじっくり話し合い、ご家庭でのルールづくりや、自分の身を守り他人を傷つけない利用のあり方についてご確認ください。</a:t>
            </a:r>
            <a:endParaRPr kumimoji="1" lang="en-US" altLang="ja-JP" sz="1100" dirty="0" smtClean="0">
              <a:latin typeface="BIZ UDPゴシック" panose="020B0400000000000000" pitchFamily="50" charset="-128"/>
              <a:ea typeface="BIZ UDPゴシック" panose="020B0400000000000000" pitchFamily="50" charset="-128"/>
            </a:endParaRPr>
          </a:p>
          <a:p>
            <a:endParaRPr kumimoji="1" lang="ja-JP" altLang="en-US" sz="1100" dirty="0">
              <a:latin typeface="BIZ UDPゴシック" panose="020B0400000000000000" pitchFamily="50" charset="-128"/>
              <a:ea typeface="BIZ UDPゴシック" panose="020B0400000000000000" pitchFamily="50" charset="-128"/>
            </a:endParaRPr>
          </a:p>
        </p:txBody>
      </p:sp>
      <p:sp>
        <p:nvSpPr>
          <p:cNvPr id="14" name="テキスト ボックス 13"/>
          <p:cNvSpPr txBox="1"/>
          <p:nvPr/>
        </p:nvSpPr>
        <p:spPr>
          <a:xfrm>
            <a:off x="3766895" y="3502596"/>
            <a:ext cx="2732583" cy="707886"/>
          </a:xfrm>
          <a:prstGeom prst="rect">
            <a:avLst/>
          </a:prstGeom>
          <a:noFill/>
        </p:spPr>
        <p:txBody>
          <a:bodyPr wrap="square" rtlCol="0">
            <a:spAutoFit/>
          </a:bodyPr>
          <a:lstStyle/>
          <a:p>
            <a:pPr algn="ctr"/>
            <a:r>
              <a:rPr kumimoji="1" lang="ja-JP" altLang="en-US" sz="2000" dirty="0" smtClean="0"/>
              <a:t>夏休み自由研究作品展について</a:t>
            </a:r>
            <a:endParaRPr kumimoji="1" lang="ja-JP" altLang="en-US" sz="2000" dirty="0"/>
          </a:p>
        </p:txBody>
      </p:sp>
      <p:sp>
        <p:nvSpPr>
          <p:cNvPr id="15" name="テキスト ボックス 14"/>
          <p:cNvSpPr txBox="1"/>
          <p:nvPr/>
        </p:nvSpPr>
        <p:spPr>
          <a:xfrm>
            <a:off x="3383280" y="4124926"/>
            <a:ext cx="3444997" cy="938719"/>
          </a:xfrm>
          <a:prstGeom prst="rect">
            <a:avLst/>
          </a:prstGeom>
          <a:noFill/>
        </p:spPr>
        <p:txBody>
          <a:bodyPr wrap="square" rtlCol="0">
            <a:spAutoFit/>
          </a:bodyPr>
          <a:lstStyle/>
          <a:p>
            <a:r>
              <a:rPr kumimoji="1" lang="ja-JP" altLang="en-US" sz="1100" dirty="0" smtClean="0">
                <a:latin typeface="BIZ UDPゴシック" panose="020B0400000000000000" pitchFamily="50" charset="-128"/>
                <a:ea typeface="BIZ UDPゴシック" panose="020B0400000000000000" pitchFamily="50" charset="-128"/>
              </a:rPr>
              <a:t>　例年、</a:t>
            </a:r>
            <a:r>
              <a:rPr kumimoji="1" lang="en-US" altLang="ja-JP" sz="1100" dirty="0" smtClean="0">
                <a:latin typeface="BIZ UDPゴシック" panose="020B0400000000000000" pitchFamily="50" charset="-128"/>
                <a:ea typeface="BIZ UDPゴシック" panose="020B0400000000000000" pitchFamily="50" charset="-128"/>
              </a:rPr>
              <a:t>2</a:t>
            </a:r>
            <a:r>
              <a:rPr kumimoji="1" lang="ja-JP" altLang="en-US" sz="1100" dirty="0" smtClean="0">
                <a:latin typeface="BIZ UDPゴシック" panose="020B0400000000000000" pitchFamily="50" charset="-128"/>
                <a:ea typeface="BIZ UDPゴシック" panose="020B0400000000000000" pitchFamily="50" charset="-128"/>
              </a:rPr>
              <a:t>学期当初に開催しておりました「夏休み自由研究作品展」は、地域行事による校舎の活用や校舎大規模改造</a:t>
            </a:r>
            <a:r>
              <a:rPr kumimoji="1" lang="en-US" altLang="ja-JP" sz="1100" dirty="0" smtClean="0">
                <a:latin typeface="BIZ UDPゴシック" panose="020B0400000000000000" pitchFamily="50" charset="-128"/>
                <a:ea typeface="BIZ UDPゴシック" panose="020B0400000000000000" pitchFamily="50" charset="-128"/>
              </a:rPr>
              <a:t>2</a:t>
            </a:r>
            <a:r>
              <a:rPr kumimoji="1" lang="ja-JP" altLang="en-US" sz="1100" dirty="0" smtClean="0">
                <a:latin typeface="BIZ UDPゴシック" panose="020B0400000000000000" pitchFamily="50" charset="-128"/>
                <a:ea typeface="BIZ UDPゴシック" panose="020B0400000000000000" pitchFamily="50" charset="-128"/>
              </a:rPr>
              <a:t>期工事などにより、今年度は保護者向けの公開を行わないことといたしました。</a:t>
            </a:r>
            <a:endParaRPr kumimoji="1" lang="en-US" altLang="ja-JP" sz="1100" dirty="0" smtClean="0">
              <a:latin typeface="BIZ UDPゴシック" panose="020B0400000000000000" pitchFamily="50" charset="-128"/>
              <a:ea typeface="BIZ UDPゴシック" panose="020B0400000000000000" pitchFamily="50" charset="-128"/>
            </a:endParaRPr>
          </a:p>
          <a:p>
            <a:r>
              <a:rPr kumimoji="1" lang="ja-JP" altLang="en-US" sz="1100" dirty="0" smtClean="0">
                <a:latin typeface="BIZ UDPゴシック" panose="020B0400000000000000" pitchFamily="50" charset="-128"/>
                <a:ea typeface="BIZ UDPゴシック" panose="020B0400000000000000" pitchFamily="50" charset="-128"/>
              </a:rPr>
              <a:t>　御理解いただきますようお願いします。</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6" name="テキスト ボックス 15"/>
          <p:cNvSpPr txBox="1"/>
          <p:nvPr/>
        </p:nvSpPr>
        <p:spPr>
          <a:xfrm>
            <a:off x="3663919" y="5083441"/>
            <a:ext cx="3020379" cy="707886"/>
          </a:xfrm>
          <a:prstGeom prst="rect">
            <a:avLst/>
          </a:prstGeom>
          <a:noFill/>
        </p:spPr>
        <p:txBody>
          <a:bodyPr wrap="none" rtlCol="0">
            <a:spAutoFit/>
          </a:bodyPr>
          <a:lstStyle/>
          <a:p>
            <a:pPr algn="ctr"/>
            <a:r>
              <a:rPr kumimoji="1" lang="ja-JP" altLang="en-US" sz="2000" dirty="0" smtClean="0"/>
              <a:t>伊丹市中学校部活動の</a:t>
            </a:r>
            <a:endParaRPr kumimoji="1" lang="en-US" altLang="ja-JP" sz="2000" dirty="0" smtClean="0"/>
          </a:p>
          <a:p>
            <a:pPr algn="ctr"/>
            <a:r>
              <a:rPr kumimoji="1" lang="ja-JP" altLang="en-US" sz="2000" dirty="0" smtClean="0"/>
              <a:t>地域移行に関する説明会</a:t>
            </a:r>
            <a:endParaRPr kumimoji="1" lang="ja-JP" altLang="en-US" sz="2000" dirty="0"/>
          </a:p>
        </p:txBody>
      </p:sp>
      <p:sp>
        <p:nvSpPr>
          <p:cNvPr id="17" name="テキスト ボックス 16"/>
          <p:cNvSpPr txBox="1"/>
          <p:nvPr/>
        </p:nvSpPr>
        <p:spPr>
          <a:xfrm>
            <a:off x="3364992" y="5723419"/>
            <a:ext cx="3563370" cy="1015663"/>
          </a:xfrm>
          <a:prstGeom prst="rect">
            <a:avLst/>
          </a:prstGeom>
          <a:noFill/>
        </p:spPr>
        <p:txBody>
          <a:bodyPr wrap="square" rtlCol="0">
            <a:spAutoFit/>
          </a:bodyPr>
          <a:lstStyle/>
          <a:p>
            <a:r>
              <a:rPr kumimoji="1" lang="ja-JP" altLang="en-US" sz="1200" dirty="0" smtClean="0"/>
              <a:t>　中学校の部活動が、「地域クラブ」になります。</a:t>
            </a:r>
            <a:endParaRPr kumimoji="1" lang="en-US" altLang="ja-JP" sz="1200" dirty="0" smtClean="0"/>
          </a:p>
          <a:p>
            <a:r>
              <a:rPr kumimoji="1" lang="ja-JP" altLang="en-US" sz="1200" dirty="0" smtClean="0"/>
              <a:t>今、それについての説明会が市内各所で開催されており、鈴原小学校でも</a:t>
            </a:r>
            <a:r>
              <a:rPr kumimoji="1" lang="en-US" altLang="ja-JP" sz="1200" dirty="0" smtClean="0"/>
              <a:t>7</a:t>
            </a:r>
            <a:r>
              <a:rPr kumimoji="1" lang="ja-JP" altLang="en-US" sz="1200" dirty="0" smtClean="0"/>
              <a:t>月</a:t>
            </a:r>
            <a:r>
              <a:rPr kumimoji="1" lang="en-US" altLang="ja-JP" sz="1200" dirty="0" smtClean="0"/>
              <a:t>29</a:t>
            </a:r>
            <a:r>
              <a:rPr kumimoji="1" lang="ja-JP" altLang="en-US" sz="1200" dirty="0" smtClean="0"/>
              <a:t>日月曜日</a:t>
            </a:r>
            <a:r>
              <a:rPr kumimoji="1" lang="en-US" altLang="ja-JP" sz="1200" dirty="0" smtClean="0"/>
              <a:t>15</a:t>
            </a:r>
            <a:r>
              <a:rPr kumimoji="1" lang="ja-JP" altLang="en-US" sz="1200" dirty="0" smtClean="0"/>
              <a:t>時</a:t>
            </a:r>
            <a:r>
              <a:rPr kumimoji="1" lang="en-US" altLang="ja-JP" sz="1200" dirty="0" smtClean="0"/>
              <a:t>30</a:t>
            </a:r>
            <a:r>
              <a:rPr kumimoji="1" lang="ja-JP" altLang="en-US" sz="1200" dirty="0" smtClean="0"/>
              <a:t>分　りんりんホールにて催されます。対象は</a:t>
            </a:r>
            <a:r>
              <a:rPr kumimoji="1" lang="en-US" altLang="ja-JP" sz="1200" dirty="0" smtClean="0"/>
              <a:t>5</a:t>
            </a:r>
            <a:r>
              <a:rPr kumimoji="1" lang="ja-JP" altLang="en-US" sz="1200" dirty="0" err="1" smtClean="0"/>
              <a:t>，</a:t>
            </a:r>
            <a:r>
              <a:rPr kumimoji="1" lang="en-US" altLang="ja-JP" sz="1200" dirty="0" smtClean="0"/>
              <a:t>6</a:t>
            </a:r>
            <a:r>
              <a:rPr kumimoji="1" lang="ja-JP" altLang="en-US" sz="1200" dirty="0" smtClean="0"/>
              <a:t>年生保護者です。奮ってご参加ください！</a:t>
            </a:r>
            <a:endParaRPr kumimoji="1" lang="ja-JP" altLang="en-US" sz="1200" dirty="0"/>
          </a:p>
        </p:txBody>
      </p:sp>
      <p:sp>
        <p:nvSpPr>
          <p:cNvPr id="18" name="テキスト ボックス 17"/>
          <p:cNvSpPr txBox="1"/>
          <p:nvPr/>
        </p:nvSpPr>
        <p:spPr>
          <a:xfrm>
            <a:off x="0" y="6878884"/>
            <a:ext cx="3026791" cy="336246"/>
          </a:xfrm>
          <a:prstGeom prst="rect">
            <a:avLst/>
          </a:prstGeom>
          <a:noFill/>
        </p:spPr>
        <p:txBody>
          <a:bodyPr wrap="none" rtlCol="0">
            <a:spAutoFit/>
          </a:bodyPr>
          <a:lstStyle/>
          <a:p>
            <a:r>
              <a:rPr kumimoji="1" lang="ja-JP" altLang="en-US" dirty="0" smtClean="0"/>
              <a:t>土曜わくわく教室などの開催予定</a:t>
            </a:r>
            <a:endParaRPr kumimoji="1" lang="ja-JP" altLang="en-US" dirty="0"/>
          </a:p>
        </p:txBody>
      </p:sp>
      <p:pic>
        <p:nvPicPr>
          <p:cNvPr id="19" name="図 18"/>
          <p:cNvPicPr>
            <a:picLocks noChangeAspect="1"/>
          </p:cNvPicPr>
          <p:nvPr/>
        </p:nvPicPr>
        <p:blipFill>
          <a:blip r:embed="rId3"/>
          <a:stretch>
            <a:fillRect/>
          </a:stretch>
        </p:blipFill>
        <p:spPr>
          <a:xfrm>
            <a:off x="117800" y="7231761"/>
            <a:ext cx="5067950" cy="2619171"/>
          </a:xfrm>
          <a:prstGeom prst="rect">
            <a:avLst/>
          </a:prstGeom>
        </p:spPr>
      </p:pic>
      <p:pic>
        <p:nvPicPr>
          <p:cNvPr id="20" name="図 19"/>
          <p:cNvPicPr>
            <a:picLocks noChangeAspect="1"/>
          </p:cNvPicPr>
          <p:nvPr/>
        </p:nvPicPr>
        <p:blipFill>
          <a:blip r:embed="rId4"/>
          <a:stretch>
            <a:fillRect/>
          </a:stretch>
        </p:blipFill>
        <p:spPr>
          <a:xfrm>
            <a:off x="5410544" y="7152742"/>
            <a:ext cx="1131842" cy="1703061"/>
          </a:xfrm>
          <a:prstGeom prst="rect">
            <a:avLst/>
          </a:prstGeom>
        </p:spPr>
      </p:pic>
      <p:sp>
        <p:nvSpPr>
          <p:cNvPr id="21" name="テキスト ボックス 20"/>
          <p:cNvSpPr txBox="1"/>
          <p:nvPr/>
        </p:nvSpPr>
        <p:spPr>
          <a:xfrm>
            <a:off x="5209229" y="8952028"/>
            <a:ext cx="1534472" cy="824072"/>
          </a:xfrm>
          <a:prstGeom prst="rect">
            <a:avLst/>
          </a:prstGeom>
          <a:noFill/>
        </p:spPr>
        <p:txBody>
          <a:bodyPr wrap="square" rtlCol="0">
            <a:spAutoFit/>
          </a:bodyPr>
          <a:lstStyle/>
          <a:p>
            <a:r>
              <a:rPr kumimoji="1" lang="ja-JP" altLang="en-US" dirty="0" smtClean="0"/>
              <a:t>鈴原夏まつりは</a:t>
            </a:r>
            <a:r>
              <a:rPr kumimoji="1" lang="en-US" altLang="ja-JP" dirty="0" smtClean="0"/>
              <a:t>7</a:t>
            </a:r>
            <a:r>
              <a:rPr kumimoji="1" lang="ja-JP" altLang="en-US" dirty="0" smtClean="0"/>
              <a:t>月</a:t>
            </a:r>
            <a:r>
              <a:rPr kumimoji="1" lang="en-US" altLang="ja-JP" dirty="0" smtClean="0"/>
              <a:t>27</a:t>
            </a:r>
            <a:r>
              <a:rPr kumimoji="1" lang="ja-JP" altLang="en-US" dirty="0" smtClean="0"/>
              <a:t>日（土）</a:t>
            </a:r>
            <a:r>
              <a:rPr kumimoji="1" lang="en-US" altLang="ja-JP" dirty="0" smtClean="0"/>
              <a:t>28</a:t>
            </a:r>
            <a:r>
              <a:rPr kumimoji="1" lang="ja-JP" altLang="en-US" dirty="0" smtClean="0"/>
              <a:t>日（日）開催！</a:t>
            </a:r>
            <a:endParaRPr kumimoji="1" lang="ja-JP" altLang="en-US" dirty="0"/>
          </a:p>
        </p:txBody>
      </p:sp>
    </p:spTree>
    <p:extLst>
      <p:ext uri="{BB962C8B-B14F-4D97-AF65-F5344CB8AC3E}">
        <p14:creationId xmlns:p14="http://schemas.microsoft.com/office/powerpoint/2010/main" val="213222839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3346</TotalTime>
  <Words>1540</Words>
  <Application>Microsoft Office PowerPoint</Application>
  <PresentationFormat>A4 210 x 297 mm</PresentationFormat>
  <Paragraphs>91</Paragraphs>
  <Slides>2</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vt:i4>
      </vt:variant>
    </vt:vector>
  </HeadingPairs>
  <TitlesOfParts>
    <vt:vector size="13" baseType="lpstr">
      <vt:lpstr>BIZ UDPゴシック</vt:lpstr>
      <vt:lpstr>ＤＦ特太ゴシック体</vt:lpstr>
      <vt:lpstr>HGP創英角ｺﾞｼｯｸUB</vt:lpstr>
      <vt:lpstr>ＭＳ Ｐゴシック</vt:lpstr>
      <vt:lpstr>メイリオ</vt:lpstr>
      <vt:lpstr>游ゴシック</vt:lpstr>
      <vt:lpstr>Arial</vt:lpstr>
      <vt:lpstr>Calibri</vt:lpstr>
      <vt:lpstr>Calibri Light</vt:lpstr>
      <vt:lpstr>Times New Roman</vt:lpstr>
      <vt:lpstr>Office テーマ</vt:lpstr>
      <vt:lpstr>PowerPoint プレゼンテーション</vt:lpstr>
      <vt:lpstr>校舎大規模改造2期工事がはじまります</vt:lpstr>
    </vt:vector>
  </TitlesOfParts>
  <Company>伊丹市教育委員会</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春名 潤一</dc:creator>
  <cp:lastModifiedBy>春名 潤一</cp:lastModifiedBy>
  <cp:revision>78</cp:revision>
  <cp:lastPrinted>2024-07-17T10:00:21Z</cp:lastPrinted>
  <dcterms:created xsi:type="dcterms:W3CDTF">2022-04-04T23:43:33Z</dcterms:created>
  <dcterms:modified xsi:type="dcterms:W3CDTF">2024-07-17T10:01:47Z</dcterms:modified>
</cp:coreProperties>
</file>