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b71ec4535fb599f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8000"/>
    <a:srgbClr val="FF0000"/>
    <a:srgbClr val="003300"/>
    <a:srgbClr val="FFCC66"/>
    <a:srgbClr val="FFCCCC"/>
    <a:srgbClr val="FF6699"/>
    <a:srgbClr val="333300"/>
    <a:srgbClr val="339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2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249B6-3BBB-4159-8770-9BE02CA82DAB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502F6-9CCE-48A4-8683-56D3247D4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87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502F6-9CCE-48A4-8683-56D3247D440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61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40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05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7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4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48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1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88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58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38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71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5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48CE-6B8B-4DC8-8134-65ECF0B6C9B4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A792-63A5-4ACB-98C9-38871381B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82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8130" y="2606"/>
            <a:ext cx="9162692" cy="685539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45000">
                <a:schemeClr val="bg1"/>
              </a:gs>
              <a:gs pos="93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フローチャート: 磁気ディスク 32"/>
          <p:cNvSpPr/>
          <p:nvPr/>
        </p:nvSpPr>
        <p:spPr>
          <a:xfrm>
            <a:off x="6917233" y="3988302"/>
            <a:ext cx="2219866" cy="594665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>
          <a:xfrm>
            <a:off x="4046018" y="100456"/>
            <a:ext cx="5036426" cy="181311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11178" y="209756"/>
            <a:ext cx="6041070" cy="122667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05B5283-1590-40EE-AD12-86D7415CA37E}"/>
              </a:ext>
            </a:extLst>
          </p:cNvPr>
          <p:cNvSpPr txBox="1"/>
          <p:nvPr/>
        </p:nvSpPr>
        <p:spPr>
          <a:xfrm>
            <a:off x="973588" y="560633"/>
            <a:ext cx="5302935" cy="78483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  <a:scene3d>
            <a:camera prst="orthographicFront"/>
            <a:lightRig rig="threePt" dir="t"/>
          </a:scene3d>
          <a:sp3d>
            <a:bevelT w="114300" h="114300" prst="cross"/>
          </a:sp3d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chemeClr val="accent4">
                    <a:lumMod val="20000"/>
                    <a:lumOff val="80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伊丹市立笹原小学校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3299" y="2089284"/>
            <a:ext cx="1223412" cy="30008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4000">
                <a:schemeClr val="accent6">
                  <a:lumMod val="8000"/>
                  <a:lumOff val="92000"/>
                </a:schemeClr>
              </a:gs>
              <a:gs pos="61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41275" cap="rnd" cmpd="thickThin" algn="ctr">
            <a:solidFill>
              <a:schemeClr val="accent6">
                <a:alpha val="76000"/>
              </a:schemeClr>
            </a:solidFill>
            <a:prstDash val="solid"/>
            <a:bevel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none" rtlCol="0">
            <a:spAutoFit/>
          </a:bodyPr>
          <a:lstStyle/>
          <a:p>
            <a:r>
              <a:rPr lang="ja-JP" altLang="en-US" sz="13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めざす学校像</a:t>
            </a:r>
            <a:endParaRPr lang="ja-JP" altLang="en-US" sz="13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82838" y="1963651"/>
            <a:ext cx="61181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今日の学び合いを喜び、明日の学びが待たれる学校</a:t>
            </a:r>
            <a:r>
              <a:rPr lang="ja-JP" altLang="en-US" sz="1400" dirty="0"/>
              <a:t>　　     </a:t>
            </a:r>
          </a:p>
          <a:p>
            <a:r>
              <a:rPr lang="ja-JP" altLang="en-US" sz="1400" b="1" dirty="0"/>
              <a:t>   </a:t>
            </a:r>
            <a:r>
              <a:rPr lang="ja-JP" altLang="en-US" sz="1400" b="1" dirty="0" smtClean="0"/>
              <a:t>  （１）子ども</a:t>
            </a:r>
            <a:r>
              <a:rPr lang="ja-JP" altLang="en-US" sz="1400" b="1" dirty="0"/>
              <a:t>たちが </a:t>
            </a:r>
            <a:r>
              <a:rPr lang="ja-JP" altLang="en-US" sz="1400" b="1" u="sng" dirty="0"/>
              <a:t>学ぶ喜びに満ち</a:t>
            </a:r>
            <a:r>
              <a:rPr lang="ja-JP" altLang="en-US" sz="1400" b="1" dirty="0"/>
              <a:t>、</a:t>
            </a:r>
            <a:r>
              <a:rPr lang="ja-JP" altLang="en-US" sz="1400" b="1" u="sng" dirty="0"/>
              <a:t>楽しく通える</a:t>
            </a:r>
            <a:r>
              <a:rPr lang="ja-JP" altLang="en-US" sz="1400" b="1" u="sng" dirty="0" smtClean="0"/>
              <a:t>学校・学級 </a:t>
            </a:r>
          </a:p>
          <a:p>
            <a:r>
              <a:rPr lang="ja-JP" altLang="en-US" sz="1400" b="1" dirty="0" smtClean="0"/>
              <a:t>　　      ○ </a:t>
            </a:r>
            <a:r>
              <a:rPr lang="ja-JP" altLang="en-US" sz="1400" dirty="0" smtClean="0"/>
              <a:t>個々</a:t>
            </a:r>
            <a:r>
              <a:rPr lang="ja-JP" altLang="en-US" sz="1400" dirty="0"/>
              <a:t>の</a:t>
            </a:r>
            <a:r>
              <a:rPr lang="ja-JP" altLang="ja-JP" sz="1400" dirty="0" smtClean="0"/>
              <a:t>個性</a:t>
            </a:r>
            <a:r>
              <a:rPr lang="ja-JP" altLang="ja-JP" sz="1400" dirty="0"/>
              <a:t>や能力に応じた</a:t>
            </a:r>
            <a:r>
              <a:rPr lang="ja-JP" altLang="ja-JP" sz="1400" dirty="0" smtClean="0"/>
              <a:t>学び</a:t>
            </a:r>
            <a:r>
              <a:rPr lang="ja-JP" altLang="en-US" sz="1400" dirty="0" smtClean="0"/>
              <a:t>の</a:t>
            </a:r>
            <a:r>
              <a:rPr lang="ja-JP" altLang="ja-JP" sz="1400" dirty="0" smtClean="0"/>
              <a:t>充実</a:t>
            </a:r>
            <a:r>
              <a:rPr lang="ja-JP" altLang="en-US" sz="1400" dirty="0" smtClean="0"/>
              <a:t>（個別最適な学び） 　</a:t>
            </a:r>
          </a:p>
          <a:p>
            <a:r>
              <a:rPr lang="ja-JP" altLang="en-US" sz="1400" dirty="0" smtClean="0"/>
              <a:t>　　      ○ </a:t>
            </a:r>
            <a:r>
              <a:rPr lang="ja-JP" altLang="ja-JP" sz="1400" dirty="0" smtClean="0"/>
              <a:t>誰</a:t>
            </a:r>
            <a:r>
              <a:rPr lang="ja-JP" altLang="ja-JP" sz="1400" dirty="0"/>
              <a:t>もが安心して登校</a:t>
            </a:r>
            <a:r>
              <a:rPr lang="ja-JP" altLang="ja-JP" sz="1400" dirty="0" smtClean="0"/>
              <a:t>できる</a:t>
            </a:r>
            <a:r>
              <a:rPr lang="ja-JP" altLang="en-US" sz="1400" dirty="0" smtClean="0"/>
              <a:t>学校・学級</a:t>
            </a:r>
          </a:p>
          <a:p>
            <a:r>
              <a:rPr lang="ja-JP" altLang="en-US" sz="1400" dirty="0" smtClean="0"/>
              <a:t>　　  　○ ちがいを認めて協力し合える学級</a:t>
            </a:r>
          </a:p>
          <a:p>
            <a:r>
              <a:rPr lang="ja-JP" altLang="en-US" sz="1400" dirty="0" smtClean="0"/>
              <a:t>　</a:t>
            </a:r>
            <a:r>
              <a:rPr lang="ja-JP" altLang="en-US" sz="1400" dirty="0"/>
              <a:t> </a:t>
            </a:r>
            <a:r>
              <a:rPr lang="ja-JP" altLang="en-US" sz="1400" b="1" dirty="0" smtClean="0"/>
              <a:t>（</a:t>
            </a:r>
            <a:r>
              <a:rPr lang="ja-JP" altLang="en-US" sz="1400" b="1" dirty="0"/>
              <a:t>２</a:t>
            </a:r>
            <a:r>
              <a:rPr lang="ja-JP" altLang="en-US" sz="1400" b="1" dirty="0" smtClean="0"/>
              <a:t>）児童</a:t>
            </a:r>
            <a:r>
              <a:rPr lang="ja-JP" altLang="en-US" sz="1400" b="1" dirty="0"/>
              <a:t>・保護者・地域に </a:t>
            </a:r>
            <a:r>
              <a:rPr lang="ja-JP" altLang="en-US" sz="1400" b="1" u="sng" dirty="0"/>
              <a:t>信頼される</a:t>
            </a:r>
            <a:r>
              <a:rPr lang="ja-JP" altLang="en-US" sz="1400" b="1" u="sng" dirty="0" smtClean="0"/>
              <a:t>学校</a:t>
            </a:r>
          </a:p>
          <a:p>
            <a:r>
              <a:rPr lang="ja-JP" altLang="en-US" sz="1400" b="1" dirty="0"/>
              <a:t> </a:t>
            </a:r>
            <a:r>
              <a:rPr lang="ja-JP" altLang="en-US" sz="1400" b="1" dirty="0" smtClean="0"/>
              <a:t>       </a:t>
            </a:r>
            <a:r>
              <a:rPr lang="ja-JP" altLang="en-US" sz="1400" b="1" dirty="0"/>
              <a:t> </a:t>
            </a:r>
            <a:r>
              <a:rPr lang="ja-JP" altLang="en-US" sz="1400" b="1" dirty="0" smtClean="0"/>
              <a:t>      </a:t>
            </a:r>
            <a:r>
              <a:rPr lang="ja-JP" altLang="en-US" sz="1400" dirty="0" smtClean="0"/>
              <a:t>○ </a:t>
            </a:r>
            <a:r>
              <a:rPr lang="ja-JP" altLang="ja-JP" sz="1400" dirty="0"/>
              <a:t>学校運営協議会や地域との連携</a:t>
            </a:r>
            <a:endParaRPr lang="ja-JP" altLang="en-US" sz="1400" dirty="0"/>
          </a:p>
          <a:p>
            <a:r>
              <a:rPr lang="ja-JP" altLang="en-US" sz="1400" b="1" dirty="0" smtClean="0"/>
              <a:t> 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（</a:t>
            </a:r>
            <a:r>
              <a:rPr lang="ja-JP" altLang="en-US" sz="1400" b="1" dirty="0"/>
              <a:t>３</a:t>
            </a:r>
            <a:r>
              <a:rPr lang="ja-JP" altLang="en-US" sz="1400" b="1" dirty="0" smtClean="0"/>
              <a:t>）誰</a:t>
            </a:r>
            <a:r>
              <a:rPr lang="ja-JP" altLang="en-US" sz="1400" b="1" dirty="0"/>
              <a:t>もが </a:t>
            </a:r>
            <a:r>
              <a:rPr lang="ja-JP" altLang="en-US" sz="1400" b="1" u="sng" dirty="0"/>
              <a:t>誇りを持てる 学校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9252" y="3720968"/>
            <a:ext cx="1396536" cy="30008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4000">
                <a:schemeClr val="accent6">
                  <a:lumMod val="8000"/>
                  <a:lumOff val="92000"/>
                </a:schemeClr>
              </a:gs>
              <a:gs pos="61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41275" cap="rnd" cmpd="thickThin" algn="ctr">
            <a:solidFill>
              <a:schemeClr val="accent6">
                <a:alpha val="76000"/>
              </a:schemeClr>
            </a:solidFill>
            <a:prstDash val="solid"/>
            <a:bevel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none" rtlCol="0">
            <a:spAutoFit/>
          </a:bodyPr>
          <a:lstStyle/>
          <a:p>
            <a:r>
              <a:rPr lang="ja-JP" altLang="en-US" sz="13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めざす子ども像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9298" y="5818018"/>
            <a:ext cx="1321084" cy="300082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24000">
                <a:schemeClr val="accent6">
                  <a:lumMod val="8000"/>
                  <a:lumOff val="92000"/>
                </a:schemeClr>
              </a:gs>
              <a:gs pos="61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41275" cap="rnd" cmpd="thickThin" algn="ctr">
            <a:solidFill>
              <a:schemeClr val="accent6">
                <a:alpha val="76000"/>
              </a:schemeClr>
            </a:solidFill>
            <a:prstDash val="solid"/>
            <a:bevel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square" rtlCol="0">
            <a:spAutoFit/>
          </a:bodyPr>
          <a:lstStyle/>
          <a:p>
            <a:r>
              <a:rPr lang="ja-JP" altLang="en-US" sz="13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めざす教師像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29978" y="5869751"/>
            <a:ext cx="7099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子どもの心を動かす教師</a:t>
            </a:r>
          </a:p>
          <a:p>
            <a:r>
              <a:rPr lang="ja-JP" altLang="en-US" sz="1400" b="1" dirty="0" smtClean="0"/>
              <a:t>   （１）</a:t>
            </a:r>
            <a:r>
              <a:rPr lang="ja-JP" altLang="en-US" sz="1400" dirty="0" smtClean="0">
                <a:latin typeface="+mn-ea"/>
              </a:rPr>
              <a:t>思考力</a:t>
            </a:r>
            <a:r>
              <a:rPr lang="ja-JP" altLang="en-US" sz="1400" dirty="0">
                <a:latin typeface="+mn-ea"/>
              </a:rPr>
              <a:t>・判断力・表現力を育て、</a:t>
            </a:r>
            <a:r>
              <a:rPr lang="ja-JP" altLang="en-US" sz="1400" u="sng" dirty="0">
                <a:latin typeface="+mn-ea"/>
              </a:rPr>
              <a:t>学習意欲を引き出す</a:t>
            </a:r>
            <a:r>
              <a:rPr lang="ja-JP" altLang="en-US" sz="1400" dirty="0">
                <a:latin typeface="+mn-ea"/>
              </a:rPr>
              <a:t>教師</a:t>
            </a:r>
          </a:p>
          <a:p>
            <a:r>
              <a:rPr lang="ja-JP" altLang="en-US" sz="1400" b="1" dirty="0" smtClean="0"/>
              <a:t>   （２）</a:t>
            </a:r>
            <a:r>
              <a:rPr lang="ja-JP" altLang="en-US" sz="1400" dirty="0" smtClean="0">
                <a:latin typeface="+mn-ea"/>
              </a:rPr>
              <a:t>互いに</a:t>
            </a:r>
            <a:r>
              <a:rPr lang="ja-JP" altLang="en-US" sz="1400" dirty="0">
                <a:latin typeface="+mn-ea"/>
              </a:rPr>
              <a:t>研鑽し、</a:t>
            </a:r>
            <a:r>
              <a:rPr lang="ja-JP" altLang="en-US" sz="1400" u="sng" dirty="0">
                <a:latin typeface="+mn-ea"/>
              </a:rPr>
              <a:t>授業改善に努め続ける</a:t>
            </a:r>
            <a:r>
              <a:rPr lang="ja-JP" altLang="en-US" sz="1400" dirty="0">
                <a:latin typeface="+mn-ea"/>
              </a:rPr>
              <a:t>教師</a:t>
            </a:r>
          </a:p>
          <a:p>
            <a:r>
              <a:rPr lang="ja-JP" altLang="en-US" sz="1400" b="1" dirty="0" smtClean="0"/>
              <a:t>   （３）</a:t>
            </a:r>
            <a:r>
              <a:rPr lang="ja-JP" altLang="en-US" sz="1400" dirty="0" smtClean="0">
                <a:latin typeface="+mn-ea"/>
              </a:rPr>
              <a:t>子ども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u="sng" dirty="0">
                <a:latin typeface="+mn-ea"/>
              </a:rPr>
              <a:t>実態を把握</a:t>
            </a:r>
            <a:r>
              <a:rPr lang="ja-JP" altLang="en-US" sz="1400" dirty="0">
                <a:latin typeface="+mn-ea"/>
              </a:rPr>
              <a:t>し、</a:t>
            </a:r>
            <a:r>
              <a:rPr lang="ja-JP" altLang="ja-JP" sz="1400" u="sng" dirty="0">
                <a:latin typeface="+mn-ea"/>
              </a:rPr>
              <a:t>危機管理意識を持って迅速に協力</a:t>
            </a:r>
            <a:r>
              <a:rPr lang="ja-JP" altLang="ja-JP" sz="1400" dirty="0">
                <a:latin typeface="+mn-ea"/>
              </a:rPr>
              <a:t>して対応する</a:t>
            </a:r>
            <a:r>
              <a:rPr lang="ja-JP" altLang="ja-JP" sz="1400" dirty="0" smtClean="0">
                <a:latin typeface="+mn-ea"/>
              </a:rPr>
              <a:t>教師</a:t>
            </a:r>
            <a:endParaRPr lang="ja-JP" altLang="en-US" sz="1400" dirty="0">
              <a:latin typeface="+mn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3644" y="256751"/>
            <a:ext cx="23984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令和５年度</a:t>
            </a:r>
            <a:r>
              <a:rPr lang="en-US" altLang="ja-JP" sz="1600" b="1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(2023</a:t>
            </a:r>
            <a:r>
              <a:rPr lang="ja-JP" altLang="en-US" sz="1600" b="1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</a:t>
            </a:r>
            <a:r>
              <a:rPr lang="en-US" altLang="ja-JP" sz="16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en-US" sz="16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03700" y="66798"/>
            <a:ext cx="27967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 学校</a:t>
            </a: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教育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目標</a:t>
            </a:r>
          </a:p>
          <a:p>
            <a:r>
              <a:rPr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r>
              <a:rPr lang="ja-JP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心身</a:t>
            </a:r>
            <a:r>
              <a:rPr lang="ja-JP" alt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豊かに </a:t>
            </a:r>
            <a:endParaRPr lang="ja-JP" altLang="en-US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r>
              <a:rPr lang="ja-JP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　　　学び合う</a:t>
            </a:r>
          </a:p>
          <a:p>
            <a:r>
              <a:rPr lang="ja-JP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　　　　　子ども</a:t>
            </a:r>
            <a:r>
              <a:rPr lang="ja-JP" altLang="en-US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の育成</a:t>
            </a:r>
            <a:endParaRPr lang="ja-JP" altLang="en-US" sz="1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731" y="2829125"/>
            <a:ext cx="1611564" cy="1127496"/>
          </a:xfrm>
          <a:prstGeom prst="rect">
            <a:avLst/>
          </a:prstGeom>
          <a:effectLst>
            <a:softEdge rad="101600"/>
          </a:effectLst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1171" y="4875725"/>
            <a:ext cx="710837" cy="529338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316660" y="1421232"/>
            <a:ext cx="4746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～</a:t>
            </a:r>
            <a:r>
              <a:rPr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ポストコロナ・教育活動の再構築</a:t>
            </a:r>
            <a:r>
              <a:rPr lang="ja-JP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～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4947" y="4866486"/>
            <a:ext cx="464709" cy="528751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0179" y="4870422"/>
            <a:ext cx="493241" cy="519332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7153" y="4860416"/>
            <a:ext cx="517658" cy="529513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5074" y="4893891"/>
            <a:ext cx="482850" cy="502460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6256" y="4889073"/>
            <a:ext cx="553602" cy="527046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552460" y="3704568"/>
            <a:ext cx="75374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つよく　ゆたかに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伸びゆく子</a:t>
            </a:r>
          </a:p>
          <a:p>
            <a:r>
              <a:rPr lang="ja-JP" altLang="en-US" sz="1400" dirty="0">
                <a:latin typeface="+mn-ea"/>
              </a:rPr>
              <a:t>  </a:t>
            </a:r>
            <a:r>
              <a:rPr lang="ja-JP" altLang="en-US" sz="1400" b="1" dirty="0" smtClean="0"/>
              <a:t>（</a:t>
            </a:r>
            <a:r>
              <a:rPr lang="ja-JP" altLang="en-US" sz="1400" b="1" dirty="0"/>
              <a:t>１）</a:t>
            </a:r>
            <a:r>
              <a:rPr lang="ja-JP" altLang="en-US" sz="1400" b="1" u="sng" dirty="0" smtClean="0">
                <a:latin typeface="+mn-ea"/>
              </a:rPr>
              <a:t>意欲的</a:t>
            </a:r>
            <a:r>
              <a:rPr lang="ja-JP" altLang="en-US" sz="1400" b="1" u="sng" dirty="0">
                <a:latin typeface="+mn-ea"/>
              </a:rPr>
              <a:t>に学び  努力し続ける</a:t>
            </a:r>
            <a:r>
              <a:rPr lang="ja-JP" altLang="en-US" sz="1400" b="1" dirty="0">
                <a:latin typeface="+mn-ea"/>
              </a:rPr>
              <a:t>子</a:t>
            </a:r>
          </a:p>
          <a:p>
            <a:r>
              <a:rPr lang="ja-JP" altLang="en-US" sz="1400" dirty="0" smtClean="0">
                <a:latin typeface="+mn-ea"/>
              </a:rPr>
              <a:t>     　  ○ 話</a:t>
            </a:r>
            <a:r>
              <a:rPr lang="ja-JP" altLang="en-US" sz="1400" dirty="0">
                <a:latin typeface="+mn-ea"/>
              </a:rPr>
              <a:t>をしっかりと聴き</a:t>
            </a:r>
            <a:r>
              <a:rPr lang="ja-JP" altLang="en-US" sz="1400" dirty="0" smtClean="0">
                <a:latin typeface="+mn-ea"/>
              </a:rPr>
              <a:t>、根拠を持って自ら</a:t>
            </a:r>
            <a:r>
              <a:rPr lang="ja-JP" altLang="en-US" sz="1400" dirty="0">
                <a:latin typeface="+mn-ea"/>
              </a:rPr>
              <a:t>の考えを述べ</a:t>
            </a:r>
            <a:r>
              <a:rPr lang="ja-JP" altLang="en-US" sz="1400" dirty="0" smtClean="0">
                <a:latin typeface="+mn-ea"/>
              </a:rPr>
              <a:t>、</a:t>
            </a:r>
          </a:p>
          <a:p>
            <a:r>
              <a:rPr lang="ja-JP" altLang="en-US" sz="1400" dirty="0" smtClean="0">
                <a:latin typeface="+mn-ea"/>
              </a:rPr>
              <a:t>　　　　他者との交流を行いながら、判断</a:t>
            </a:r>
            <a:r>
              <a:rPr lang="ja-JP" altLang="en-US" sz="1400" dirty="0">
                <a:latin typeface="+mn-ea"/>
              </a:rPr>
              <a:t>し行動</a:t>
            </a:r>
            <a:r>
              <a:rPr lang="ja-JP" altLang="en-US" sz="1400" dirty="0" smtClean="0">
                <a:latin typeface="+mn-ea"/>
              </a:rPr>
              <a:t>する　</a:t>
            </a:r>
          </a:p>
          <a:p>
            <a:r>
              <a:rPr lang="ja-JP" altLang="en-US" sz="1400" dirty="0" smtClean="0">
                <a:latin typeface="+mn-ea"/>
              </a:rPr>
              <a:t>  　     ○ </a:t>
            </a:r>
            <a:r>
              <a:rPr lang="en-US" altLang="ja-JP" sz="1400" dirty="0" smtClean="0">
                <a:latin typeface="+mn-ea"/>
              </a:rPr>
              <a:t>｢</a:t>
            </a:r>
            <a:r>
              <a:rPr lang="ja-JP" altLang="en-US" sz="1400" dirty="0" smtClean="0">
                <a:latin typeface="+mn-ea"/>
              </a:rPr>
              <a:t>書くこと</a:t>
            </a:r>
            <a:r>
              <a:rPr lang="en-US" altLang="ja-JP" sz="1400" dirty="0" smtClean="0">
                <a:latin typeface="+mn-ea"/>
              </a:rPr>
              <a:t>｣</a:t>
            </a:r>
            <a:r>
              <a:rPr lang="ja-JP" altLang="en-US" sz="1400" dirty="0" smtClean="0">
                <a:latin typeface="+mn-ea"/>
              </a:rPr>
              <a:t>通して表現する </a:t>
            </a:r>
            <a:r>
              <a:rPr lang="ja-JP" altLang="en-US" sz="600" dirty="0" smtClean="0">
                <a:latin typeface="+mn-ea"/>
              </a:rPr>
              <a:t> </a:t>
            </a:r>
            <a:endParaRPr lang="ja-JP" altLang="en-US" sz="1400" dirty="0" smtClean="0">
              <a:latin typeface="+mn-ea"/>
            </a:endParaRPr>
          </a:p>
          <a:p>
            <a:r>
              <a:rPr lang="ja-JP" altLang="en-US" sz="1400" b="1" dirty="0" smtClean="0">
                <a:latin typeface="+mn-ea"/>
              </a:rPr>
              <a:t>  </a:t>
            </a:r>
            <a:r>
              <a:rPr lang="ja-JP" altLang="en-US" sz="1400" b="1" dirty="0" smtClean="0"/>
              <a:t>（２）</a:t>
            </a:r>
            <a:r>
              <a:rPr lang="ja-JP" altLang="en-US" sz="1400" b="1" dirty="0" smtClean="0">
                <a:latin typeface="+mn-ea"/>
              </a:rPr>
              <a:t>豊かな心を持つ子</a:t>
            </a:r>
          </a:p>
          <a:p>
            <a:r>
              <a:rPr lang="ja-JP" altLang="en-US" sz="1400" dirty="0" smtClean="0">
                <a:latin typeface="+mn-ea"/>
              </a:rPr>
              <a:t>    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   ○ </a:t>
            </a:r>
            <a:r>
              <a:rPr lang="ja-JP" altLang="en-US" sz="1400" u="sng" dirty="0" smtClean="0">
                <a:latin typeface="+mn-ea"/>
              </a:rPr>
              <a:t>思いやり</a:t>
            </a:r>
            <a:r>
              <a:rPr lang="ja-JP" altLang="en-US" sz="1400" u="sng" dirty="0">
                <a:latin typeface="+mn-ea"/>
              </a:rPr>
              <a:t>の心</a:t>
            </a:r>
            <a:r>
              <a:rPr lang="ja-JP" altLang="en-US" sz="1400" dirty="0">
                <a:latin typeface="+mn-ea"/>
              </a:rPr>
              <a:t>を持ち、</a:t>
            </a:r>
            <a:r>
              <a:rPr lang="ja-JP" altLang="en-US" sz="1400" dirty="0" smtClean="0">
                <a:latin typeface="+mn-ea"/>
              </a:rPr>
              <a:t>お互いを</a:t>
            </a:r>
            <a:r>
              <a:rPr lang="ja-JP" altLang="en-US" sz="1400" dirty="0">
                <a:latin typeface="+mn-ea"/>
              </a:rPr>
              <a:t>認め合う</a:t>
            </a:r>
          </a:p>
          <a:p>
            <a:r>
              <a:rPr lang="ja-JP" altLang="en-US" sz="1400" dirty="0" smtClean="0">
                <a:latin typeface="+mn-ea"/>
              </a:rPr>
              <a:t>           ○ </a:t>
            </a:r>
            <a:r>
              <a:rPr lang="ja-JP" altLang="en-US" sz="1400" dirty="0">
                <a:latin typeface="+mn-ea"/>
              </a:rPr>
              <a:t>安全に心がけ命を大切にする</a:t>
            </a:r>
          </a:p>
          <a:p>
            <a:r>
              <a:rPr lang="ja-JP" altLang="en-US" sz="1400" b="1" dirty="0">
                <a:latin typeface="+mn-ea"/>
              </a:rPr>
              <a:t> </a:t>
            </a:r>
            <a:r>
              <a:rPr lang="ja-JP" altLang="en-US" sz="1400" b="1" dirty="0" smtClean="0">
                <a:latin typeface="+mn-ea"/>
              </a:rPr>
              <a:t> </a:t>
            </a:r>
            <a:r>
              <a:rPr lang="ja-JP" altLang="en-US" sz="1400" b="1" dirty="0" smtClean="0"/>
              <a:t>（</a:t>
            </a:r>
            <a:r>
              <a:rPr lang="ja-JP" altLang="en-US" sz="1400" b="1" dirty="0"/>
              <a:t>３）</a:t>
            </a:r>
            <a:r>
              <a:rPr lang="ja-JP" altLang="en-US" sz="1400" b="1" dirty="0" smtClean="0">
                <a:latin typeface="+mn-ea"/>
              </a:rPr>
              <a:t>体</a:t>
            </a:r>
            <a:r>
              <a:rPr lang="ja-JP" altLang="en-US" sz="1400" b="1" dirty="0">
                <a:latin typeface="+mn-ea"/>
              </a:rPr>
              <a:t>を鍛える子</a:t>
            </a:r>
          </a:p>
          <a:p>
            <a:r>
              <a:rPr lang="ja-JP" altLang="en-US" sz="1400" dirty="0" smtClean="0">
                <a:latin typeface="+mn-ea"/>
              </a:rPr>
              <a:t>           </a:t>
            </a:r>
            <a:r>
              <a:rPr lang="ja-JP" altLang="en-US" sz="1400" dirty="0">
                <a:latin typeface="+mn-ea"/>
              </a:rPr>
              <a:t>○ 健康や安全に気をつけ自分の生活を</a:t>
            </a:r>
            <a:r>
              <a:rPr lang="ja-JP" altLang="en-US" sz="1400" dirty="0" smtClean="0">
                <a:latin typeface="+mn-ea"/>
              </a:rPr>
              <a:t>振り返る　○ 望ましい</a:t>
            </a:r>
            <a:r>
              <a:rPr lang="ja-JP" altLang="en-US" sz="1400" dirty="0">
                <a:latin typeface="+mn-ea"/>
              </a:rPr>
              <a:t>食習慣を実践する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384754" y="1823802"/>
            <a:ext cx="4662091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608141" y="212554"/>
            <a:ext cx="3621785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2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SASAHARA elementary school</a:t>
            </a:r>
            <a:endParaRPr lang="ja-JP" altLang="en-US" sz="2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FF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5699" y="727561"/>
            <a:ext cx="606599" cy="527104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6402122" y="405252"/>
            <a:ext cx="149132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74966" y="2089284"/>
            <a:ext cx="1223412" cy="300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ap="rnd" cmpd="thickThin" algn="ctr">
            <a:solidFill>
              <a:schemeClr val="accent4">
                <a:lumMod val="75000"/>
                <a:alpha val="76000"/>
              </a:schemeClr>
            </a:solidFill>
            <a:prstDash val="solid"/>
            <a:bevel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none" rtlCol="0">
            <a:spAutoFit/>
          </a:bodyPr>
          <a:lstStyle/>
          <a:p>
            <a:r>
              <a:rPr lang="ja-JP" altLang="en-US" sz="13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めざす学校像</a:t>
            </a:r>
            <a:endParaRPr lang="ja-JP" altLang="en-US" sz="13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80919" y="3720968"/>
            <a:ext cx="1396536" cy="300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ap="rnd" cmpd="thickThin" algn="ctr">
            <a:solidFill>
              <a:schemeClr val="accent4">
                <a:lumMod val="75000"/>
                <a:alpha val="76000"/>
              </a:schemeClr>
            </a:solidFill>
            <a:prstDash val="solid"/>
            <a:bevel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none" rtlCol="0">
            <a:spAutoFit/>
          </a:bodyPr>
          <a:lstStyle/>
          <a:p>
            <a:r>
              <a:rPr lang="ja-JP" altLang="en-US" sz="13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めざす子ども像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90965" y="5818018"/>
            <a:ext cx="1321084" cy="300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41275" cap="rnd" cmpd="thickThin" algn="ctr">
            <a:solidFill>
              <a:schemeClr val="accent4">
                <a:lumMod val="75000"/>
                <a:alpha val="76000"/>
              </a:schemeClr>
            </a:solidFill>
            <a:prstDash val="solid"/>
            <a:bevel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square" rtlCol="0">
            <a:spAutoFit/>
          </a:bodyPr>
          <a:lstStyle/>
          <a:p>
            <a:r>
              <a:rPr lang="ja-JP" altLang="en-US" sz="13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めざす教師像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941857" y="4205543"/>
            <a:ext cx="2175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④家庭・地域の支え</a:t>
            </a:r>
            <a:endParaRPr kumimoji="1" lang="ja-JP" altLang="en-US" dirty="0"/>
          </a:p>
        </p:txBody>
      </p:sp>
      <p:sp>
        <p:nvSpPr>
          <p:cNvPr id="28" name="円柱 27"/>
          <p:cNvSpPr/>
          <p:nvPr/>
        </p:nvSpPr>
        <p:spPr>
          <a:xfrm>
            <a:off x="7032565" y="2659258"/>
            <a:ext cx="269192" cy="1441427"/>
          </a:xfrm>
          <a:prstGeom prst="ca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011515" y="2870066"/>
            <a:ext cx="326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</a:p>
          <a:p>
            <a:pPr algn="ctr"/>
            <a:r>
              <a:rPr lang="ja-JP" altLang="ja-JP" sz="16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授</a:t>
            </a:r>
            <a:endParaRPr lang="ja-JP" altLang="en-US" sz="1600" b="1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ja-JP" sz="16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業</a:t>
            </a:r>
            <a:endParaRPr kumimoji="1" lang="ja-JP" altLang="en-US" sz="1600" dirty="0"/>
          </a:p>
        </p:txBody>
      </p:sp>
      <p:sp>
        <p:nvSpPr>
          <p:cNvPr id="60" name="円柱 59"/>
          <p:cNvSpPr/>
          <p:nvPr/>
        </p:nvSpPr>
        <p:spPr>
          <a:xfrm>
            <a:off x="7857031" y="2808296"/>
            <a:ext cx="292450" cy="1334839"/>
          </a:xfrm>
          <a:prstGeom prst="ca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円柱 60"/>
          <p:cNvSpPr/>
          <p:nvPr/>
        </p:nvSpPr>
        <p:spPr>
          <a:xfrm>
            <a:off x="8750530" y="2565096"/>
            <a:ext cx="276179" cy="1557753"/>
          </a:xfrm>
          <a:prstGeom prst="ca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709919" y="2702657"/>
            <a:ext cx="3517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</a:t>
            </a:r>
          </a:p>
          <a:p>
            <a:pPr algn="ctr"/>
            <a:r>
              <a:rPr lang="ja-JP" altLang="en-US" sz="16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</a:p>
          <a:p>
            <a:pPr algn="ctr"/>
            <a:r>
              <a:rPr lang="ja-JP" altLang="en-US" sz="16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間</a:t>
            </a:r>
          </a:p>
          <a:p>
            <a:pPr algn="ctr"/>
            <a:r>
              <a:rPr lang="ja-JP" altLang="en-US" sz="16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関</a:t>
            </a:r>
          </a:p>
          <a:p>
            <a:pPr algn="ctr"/>
            <a:r>
              <a:rPr lang="ja-JP" altLang="en-US" sz="16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係</a:t>
            </a:r>
            <a:endParaRPr kumimoji="1" lang="ja-JP" altLang="en-US" sz="1600" dirty="0"/>
          </a:p>
        </p:txBody>
      </p:sp>
      <p:sp>
        <p:nvSpPr>
          <p:cNvPr id="32" name="雲 31"/>
          <p:cNvSpPr/>
          <p:nvPr/>
        </p:nvSpPr>
        <p:spPr>
          <a:xfrm>
            <a:off x="6894600" y="2024318"/>
            <a:ext cx="2207661" cy="794803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63848" y="2038368"/>
            <a:ext cx="2144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教育</a:t>
            </a:r>
            <a:r>
              <a:rPr lang="ja-JP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endParaRPr lang="ja-JP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ユニバーサルデザイン</a:t>
            </a:r>
            <a:endParaRPr kumimoji="1" lang="ja-JP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871794" y="2811709"/>
            <a:ext cx="28106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</a:t>
            </a:r>
          </a:p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</a:t>
            </a:r>
          </a:p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設</a:t>
            </a:r>
          </a:p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</a:p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環</a:t>
            </a:r>
          </a:p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境</a:t>
            </a:r>
            <a:endParaRPr kumimoji="1" lang="ja-JP" altLang="en-US" sz="1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335816" y="4542334"/>
            <a:ext cx="1914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笹ポーター・</a:t>
            </a:r>
            <a:r>
              <a:rPr kumimoji="1"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PTA</a:t>
            </a:r>
            <a:endParaRPr kumimoji="1"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50448" y="252236"/>
            <a:ext cx="798415" cy="86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16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1981</TotalTime>
  <Words>383</Words>
  <Application>Microsoft Office PowerPoint</Application>
  <PresentationFormat>画面に合わせる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HGP行書体</vt:lpstr>
      <vt:lpstr>HGP創英角ｺﾞｼｯｸUB</vt:lpstr>
      <vt:lpstr>HGS創英角ｺﾞｼｯｸUB</vt:lpstr>
      <vt:lpstr>HG丸ｺﾞｼｯｸM-PRO</vt:lpstr>
      <vt:lpstr>ＭＳ Ｐゴシック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伊丹市教育委員会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  順一</dc:creator>
  <cp:lastModifiedBy>村上  順一</cp:lastModifiedBy>
  <cp:revision>94</cp:revision>
  <cp:lastPrinted>2020-09-15T05:16:56Z</cp:lastPrinted>
  <dcterms:created xsi:type="dcterms:W3CDTF">2018-04-30T13:25:28Z</dcterms:created>
  <dcterms:modified xsi:type="dcterms:W3CDTF">2023-05-07T20:28:00Z</dcterms:modified>
</cp:coreProperties>
</file>