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71" r:id="rId11"/>
    <p:sldId id="265" r:id="rId12"/>
    <p:sldId id="266" r:id="rId13"/>
    <p:sldId id="267" r:id="rId14"/>
    <p:sldId id="268" r:id="rId15"/>
    <p:sldId id="269" r:id="rId1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橋  雅代" initials="大橋" lastIdx="0" clrIdx="0">
    <p:extLst>
      <p:ext uri="{19B8F6BF-5375-455C-9EA6-DF929625EA0E}">
        <p15:presenceInfo xmlns:p15="http://schemas.microsoft.com/office/powerpoint/2012/main" userId="S-1-5-21-118453823-1385707521-2118856591-15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CAD9D-AC0C-4813-9F8C-17B6510E1486}" type="datetimeFigureOut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1BD27-18C2-42FD-8A52-3E425239E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207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612" y="1342623"/>
            <a:ext cx="10873548" cy="2262781"/>
          </a:xfrm>
        </p:spPr>
        <p:txBody>
          <a:bodyPr/>
          <a:lstStyle/>
          <a:p>
            <a:r>
              <a:rPr kumimoji="1" lang="ja-JP" altLang="en-US" dirty="0" smtClean="0"/>
              <a:t>伊丹小学校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学校運営協議会説明会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25608" y="4700106"/>
            <a:ext cx="3721435" cy="1005235"/>
          </a:xfrm>
        </p:spPr>
        <p:txBody>
          <a:bodyPr/>
          <a:lstStyle/>
          <a:p>
            <a:r>
              <a:rPr kumimoji="1" lang="ja-JP" altLang="en-US" dirty="0" smtClean="0"/>
              <a:t>伊丹小学校学校運営協議会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会長　藤本　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56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414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　伊丹小学校学校運営協議会について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146220"/>
            <a:ext cx="8915400" cy="5486401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●学校運営協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議会の組織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左右矢印 5"/>
          <p:cNvSpPr/>
          <p:nvPr/>
        </p:nvSpPr>
        <p:spPr>
          <a:xfrm>
            <a:off x="5938838" y="19672300"/>
            <a:ext cx="1209675" cy="74295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900">
                <a:solidFill>
                  <a:sysClr val="windowText" lastClr="000000"/>
                </a:solidFill>
              </a:rPr>
              <a:t>連携 協力　　</a:t>
            </a:r>
            <a:endParaRPr kumimoji="1" lang="ja-JP" altLang="en-US" sz="900"/>
          </a:p>
        </p:txBody>
      </p:sp>
      <p:sp>
        <p:nvSpPr>
          <p:cNvPr id="7" name="上矢印 6"/>
          <p:cNvSpPr/>
          <p:nvPr/>
        </p:nvSpPr>
        <p:spPr>
          <a:xfrm>
            <a:off x="7739063" y="20605750"/>
            <a:ext cx="2057400" cy="419100"/>
          </a:xfrm>
          <a:prstGeom prst="upArrow">
            <a:avLst/>
          </a:prstGeom>
          <a:noFill/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>
                <a:solidFill>
                  <a:schemeClr val="tx1"/>
                </a:solidFill>
              </a:rPr>
              <a:t>　意見反映</a:t>
            </a:r>
          </a:p>
        </p:txBody>
      </p:sp>
      <p:sp>
        <p:nvSpPr>
          <p:cNvPr id="8" name="上下矢印 7"/>
          <p:cNvSpPr/>
          <p:nvPr/>
        </p:nvSpPr>
        <p:spPr>
          <a:xfrm>
            <a:off x="9818688" y="19729450"/>
            <a:ext cx="598487" cy="1306513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連絡  　</a:t>
            </a:r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調整</a:t>
            </a:r>
          </a:p>
        </p:txBody>
      </p:sp>
      <p:sp>
        <p:nvSpPr>
          <p:cNvPr id="9" name="右矢印 8"/>
          <p:cNvSpPr/>
          <p:nvPr/>
        </p:nvSpPr>
        <p:spPr>
          <a:xfrm>
            <a:off x="6329363" y="19272250"/>
            <a:ext cx="285750" cy="200025"/>
          </a:xfrm>
          <a:prstGeom prst="rightArrow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0" name="右矢印 9"/>
          <p:cNvSpPr/>
          <p:nvPr/>
        </p:nvSpPr>
        <p:spPr>
          <a:xfrm>
            <a:off x="6424613" y="20481925"/>
            <a:ext cx="600075" cy="209550"/>
          </a:xfrm>
          <a:prstGeom prst="rightArrow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左矢印 10"/>
          <p:cNvSpPr/>
          <p:nvPr/>
        </p:nvSpPr>
        <p:spPr>
          <a:xfrm>
            <a:off x="9434513" y="19291300"/>
            <a:ext cx="561975" cy="4191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庶務</a:t>
            </a:r>
          </a:p>
        </p:txBody>
      </p:sp>
      <p:sp>
        <p:nvSpPr>
          <p:cNvPr id="12" name="左右矢印 11"/>
          <p:cNvSpPr/>
          <p:nvPr/>
        </p:nvSpPr>
        <p:spPr>
          <a:xfrm>
            <a:off x="10263188" y="19096038"/>
            <a:ext cx="1108075" cy="860425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　支援</a:t>
            </a:r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　調整</a:t>
            </a:r>
          </a:p>
        </p:txBody>
      </p:sp>
      <p:sp>
        <p:nvSpPr>
          <p:cNvPr id="13" name="左右矢印 12"/>
          <p:cNvSpPr/>
          <p:nvPr/>
        </p:nvSpPr>
        <p:spPr>
          <a:xfrm>
            <a:off x="5956300" y="19678650"/>
            <a:ext cx="1209675" cy="74295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900">
                <a:solidFill>
                  <a:sysClr val="windowText" lastClr="000000"/>
                </a:solidFill>
              </a:rPr>
              <a:t>連携 協力　　</a:t>
            </a:r>
            <a:endParaRPr kumimoji="1" lang="ja-JP" altLang="en-US" sz="900"/>
          </a:p>
        </p:txBody>
      </p:sp>
      <p:sp>
        <p:nvSpPr>
          <p:cNvPr id="14" name="上矢印 13"/>
          <p:cNvSpPr/>
          <p:nvPr/>
        </p:nvSpPr>
        <p:spPr>
          <a:xfrm>
            <a:off x="7756525" y="20612100"/>
            <a:ext cx="2057400" cy="419100"/>
          </a:xfrm>
          <a:prstGeom prst="upArrow">
            <a:avLst/>
          </a:prstGeom>
          <a:noFill/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>
                <a:solidFill>
                  <a:schemeClr val="tx1"/>
                </a:solidFill>
              </a:rPr>
              <a:t>　意見反映</a:t>
            </a:r>
          </a:p>
        </p:txBody>
      </p:sp>
      <p:sp>
        <p:nvSpPr>
          <p:cNvPr id="15" name="上下矢印 14"/>
          <p:cNvSpPr/>
          <p:nvPr/>
        </p:nvSpPr>
        <p:spPr>
          <a:xfrm>
            <a:off x="9836150" y="19735800"/>
            <a:ext cx="598488" cy="1306513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連絡  　</a:t>
            </a:r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調整</a:t>
            </a:r>
          </a:p>
        </p:txBody>
      </p:sp>
      <p:sp>
        <p:nvSpPr>
          <p:cNvPr id="16" name="右矢印 15"/>
          <p:cNvSpPr/>
          <p:nvPr/>
        </p:nvSpPr>
        <p:spPr>
          <a:xfrm>
            <a:off x="6346825" y="19278600"/>
            <a:ext cx="285750" cy="200025"/>
          </a:xfrm>
          <a:prstGeom prst="rightArrow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" name="右矢印 16"/>
          <p:cNvSpPr/>
          <p:nvPr/>
        </p:nvSpPr>
        <p:spPr>
          <a:xfrm>
            <a:off x="6442075" y="20488275"/>
            <a:ext cx="600075" cy="209550"/>
          </a:xfrm>
          <a:prstGeom prst="rightArrow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左矢印 17"/>
          <p:cNvSpPr/>
          <p:nvPr/>
        </p:nvSpPr>
        <p:spPr>
          <a:xfrm>
            <a:off x="9451975" y="19297650"/>
            <a:ext cx="561975" cy="4191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庶務</a:t>
            </a:r>
          </a:p>
        </p:txBody>
      </p:sp>
      <p:sp>
        <p:nvSpPr>
          <p:cNvPr id="19" name="左右矢印 18"/>
          <p:cNvSpPr/>
          <p:nvPr/>
        </p:nvSpPr>
        <p:spPr>
          <a:xfrm>
            <a:off x="10280650" y="19102388"/>
            <a:ext cx="1108075" cy="860425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　支援</a:t>
            </a:r>
            <a:endParaRPr kumimoji="1" lang="en-US" altLang="ja-JP" sz="800">
              <a:solidFill>
                <a:schemeClr val="tx1"/>
              </a:solidFill>
            </a:endParaRPr>
          </a:p>
          <a:p>
            <a:pPr algn="l"/>
            <a:r>
              <a:rPr kumimoji="1" lang="ja-JP" altLang="en-US" sz="800">
                <a:solidFill>
                  <a:schemeClr val="tx1"/>
                </a:solidFill>
              </a:rPr>
              <a:t>　調整</a:t>
            </a: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987" y="1631481"/>
            <a:ext cx="6399526" cy="506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5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226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３　地域とともにある学校づくり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352282"/>
            <a:ext cx="8915400" cy="4558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学校では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①授業の中で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②学校行事の中で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③活動の中で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④地域行事への参加（児童・職員）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897725" y="5357600"/>
            <a:ext cx="5859910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伊丹ふれあい夏まつり、もちつき大会、各地域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行事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2897724" y="4340173"/>
            <a:ext cx="5048541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盆踊りの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練習、門松の設営、コーラス部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</a:t>
            </a:r>
            <a:endParaRPr lang="en-US" altLang="ja-JP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97724" y="3322746"/>
            <a:ext cx="2125037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ふれあい大掃除</a:t>
            </a:r>
            <a:endParaRPr kumimoji="1" lang="ja-JP" altLang="en-US" sz="2000" dirty="0"/>
          </a:p>
        </p:txBody>
      </p:sp>
      <p:sp>
        <p:nvSpPr>
          <p:cNvPr id="7" name="角丸四角形 6"/>
          <p:cNvSpPr/>
          <p:nvPr/>
        </p:nvSpPr>
        <p:spPr>
          <a:xfrm>
            <a:off x="2897725" y="2369709"/>
            <a:ext cx="2975041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年生「昔の話を聞く会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6193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0898"/>
          </a:xfrm>
        </p:spPr>
        <p:txBody>
          <a:bodyPr/>
          <a:lstStyle/>
          <a:p>
            <a:r>
              <a:rPr lang="ja-JP" altLang="en-US" dirty="0"/>
              <a:t>３　地域とともにある学校づくり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275008"/>
            <a:ext cx="8915400" cy="5422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PTA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では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①図書ボランティア「ピッピ」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②園芸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ボランティアサークル「庭夢」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</a:t>
            </a:r>
            <a:r>
              <a:rPr kumimoji="1"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PTA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コーラスサークル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④学校ボランティアグループ　「伊丹小　</a:t>
            </a:r>
            <a:r>
              <a:rPr kumimoji="1"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OYA-G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組」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⑤スマイルスタッフ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⑥サタデースクール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⑦自由プール運営委員会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89212" y="4262906"/>
            <a:ext cx="2729763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各部からのサポート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endParaRPr kumimoji="1" lang="ja-JP" altLang="en-US" sz="2000" dirty="0"/>
          </a:p>
        </p:txBody>
      </p:sp>
      <p:sp>
        <p:nvSpPr>
          <p:cNvPr id="7" name="角丸四角形 6"/>
          <p:cNvSpPr/>
          <p:nvPr/>
        </p:nvSpPr>
        <p:spPr>
          <a:xfrm>
            <a:off x="2589213" y="1828798"/>
            <a:ext cx="2420670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サークル活動と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847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92925" y="1262130"/>
            <a:ext cx="9251302" cy="54477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sz="3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●地域では</a:t>
            </a:r>
            <a:endParaRPr kumimoji="1" lang="en-US" altLang="ja-JP" sz="3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endParaRPr lang="en-US" altLang="ja-JP" sz="2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①伊丹小学校地区自治協議会（子ども部・少年補導部等）</a:t>
            </a:r>
            <a:endParaRPr kumimoji="1"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②スポーツクラブ２１　いたみ</a:t>
            </a:r>
            <a:endParaRPr kumimoji="1"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③すこやかネット　いたみ・かみつ</a:t>
            </a:r>
            <a:endParaRPr kumimoji="1"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子どもの安全を支える会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⑤自治会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⑥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スマイル・スタッフ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３　地域とともにある学校づくり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92925" y="4752304"/>
            <a:ext cx="3867999" cy="4765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安全・見守り活動、あいさつ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運動</a:t>
            </a:r>
            <a:endParaRPr kumimoji="1" lang="ja-JP" altLang="en-US" sz="2000" dirty="0"/>
          </a:p>
        </p:txBody>
      </p:sp>
      <p:sp>
        <p:nvSpPr>
          <p:cNvPr id="7" name="角丸四角形 6"/>
          <p:cNvSpPr/>
          <p:nvPr/>
        </p:nvSpPr>
        <p:spPr>
          <a:xfrm>
            <a:off x="2592925" y="1751009"/>
            <a:ext cx="8482906" cy="158461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ふれあい大清掃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・学習支援（</a:t>
            </a:r>
            <a:r>
              <a:rPr lang="en-US" altLang="ja-JP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年生）・合同パトロール・愛護パトロール</a:t>
            </a:r>
            <a:endParaRPr lang="en-US" altLang="ja-JP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キンボール大会・親子ふれあいピンポン大会・三世代交流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キックベース大会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夏まつり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・もちつき大会・定例のスポーツ活動・花の俳句・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家庭教育講演会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各自治会</a:t>
            </a:r>
            <a:r>
              <a:rPr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行事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729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3777"/>
          </a:xfrm>
        </p:spPr>
        <p:txBody>
          <a:bodyPr/>
          <a:lstStyle/>
          <a:p>
            <a:r>
              <a:rPr lang="ja-JP" altLang="en-US" dirty="0"/>
              <a:t>３　地域とともにある学校づくり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287887"/>
            <a:ext cx="8915400" cy="462333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●学校間連携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①中学校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②幼稚園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979291" y="2279560"/>
            <a:ext cx="6709335" cy="10303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小中連絡会、出前講座、（サタデースクール）</a:t>
            </a:r>
            <a:endParaRPr kumimoji="1" lang="en-US" altLang="ja-JP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北中</a:t>
            </a:r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ブロック小中合同研修会（特別支援教育・人権教育等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2979291" y="4388338"/>
            <a:ext cx="1953317" cy="5216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プール遊び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7109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5141"/>
          </a:xfrm>
        </p:spPr>
        <p:txBody>
          <a:bodyPr>
            <a:noAutofit/>
          </a:bodyPr>
          <a:lstStyle/>
          <a:p>
            <a:r>
              <a:rPr lang="ja-JP" altLang="en-US" dirty="0" smtClean="0"/>
              <a:t>４</a:t>
            </a:r>
            <a:r>
              <a:rPr lang="ja-JP" altLang="en-US" dirty="0"/>
              <a:t>　</a:t>
            </a:r>
            <a:r>
              <a:rPr lang="ja-JP" altLang="en-US" dirty="0" smtClean="0"/>
              <a:t>今年度の成果と次年度への課題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249251"/>
            <a:ext cx="8915400" cy="53447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●今年度の成果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・学校運営協議会の方向性が共通理解できた。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啓発イベント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の成功やコミスク便りにより、学校運営協議会について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情報提供をすることができた。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（今後も継続する。）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説明会を実施し、保護者・地域の皆様に学校運営協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議会の活動に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ついて報告をすることが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できた。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●次年度への課題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・学校運営協議会において、学校や地域の課題を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共有し課題解決に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向けてさらに協議を深め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、協働して確実な解決に導くこと。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・学校・保護者・地域及び学校への支援組織との連携を強化し、社会</a:t>
            </a:r>
            <a:endParaRPr kumimoji="1"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総掛かりでの教育、子育ての実現に向けて取り組むこと。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34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１　コミュニティースクールとは</a:t>
            </a:r>
            <a:endParaRPr kumimoji="1"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89211" y="1425028"/>
            <a:ext cx="8915400" cy="377762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2400" b="0" dirty="0" smtClean="0"/>
              <a:t>●コミュニティ・スクール（学校運営協議会制度）とは？</a:t>
            </a:r>
            <a:endParaRPr lang="en-US" altLang="ja-JP" sz="2400" b="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b="0" dirty="0" smtClean="0"/>
              <a:t>　　</a:t>
            </a:r>
            <a:endParaRPr lang="ja-JP" altLang="ja-JP" b="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49640" y="1892977"/>
            <a:ext cx="8153400" cy="73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b="0" dirty="0"/>
              <a:t>　　⇒「</a:t>
            </a:r>
            <a:r>
              <a:rPr lang="ja-JP" altLang="en-US" sz="3600" b="0" u="sng" dirty="0">
                <a:solidFill>
                  <a:srgbClr val="FF0000"/>
                </a:solidFill>
              </a:rPr>
              <a:t>学校運営協議会</a:t>
            </a:r>
            <a:r>
              <a:rPr lang="ja-JP" altLang="en-US" b="0" dirty="0"/>
              <a:t>」を設置している学校</a:t>
            </a:r>
            <a:endParaRPr lang="ja-JP" altLang="ja-JP" b="0" dirty="0"/>
          </a:p>
        </p:txBody>
      </p:sp>
      <p:sp>
        <p:nvSpPr>
          <p:cNvPr id="6" name="角丸四角形吹き出し 1"/>
          <p:cNvSpPr>
            <a:spLocks noChangeArrowheads="1"/>
          </p:cNvSpPr>
          <p:nvPr/>
        </p:nvSpPr>
        <p:spPr bwMode="auto">
          <a:xfrm>
            <a:off x="3111499" y="2933431"/>
            <a:ext cx="7481887" cy="1958975"/>
          </a:xfrm>
          <a:prstGeom prst="wedgeRoundRectCallout">
            <a:avLst>
              <a:gd name="adj1" fmla="val -30176"/>
              <a:gd name="adj2" fmla="val -66204"/>
              <a:gd name="adj3" fmla="val 16667"/>
            </a:avLst>
          </a:prstGeom>
          <a:solidFill>
            <a:srgbClr val="F7FFA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ja-JP" altLang="en-US" sz="1800" b="0"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322346" y="3124903"/>
            <a:ext cx="6264275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b="0" dirty="0"/>
              <a:t>●学校の運営に関して</a:t>
            </a:r>
            <a:r>
              <a:rPr lang="ja-JP" altLang="en-US" b="0" u="sng" dirty="0"/>
              <a:t>協議する</a:t>
            </a:r>
            <a:r>
              <a:rPr lang="ja-JP" altLang="en-US" b="0" dirty="0"/>
              <a:t>機関</a:t>
            </a:r>
            <a:endParaRPr lang="ja-JP" altLang="ja-JP" b="0" dirty="0"/>
          </a:p>
        </p:txBody>
      </p:sp>
      <p:sp>
        <p:nvSpPr>
          <p:cNvPr id="9" name="正方形/長方形 4"/>
          <p:cNvSpPr>
            <a:spLocks noChangeArrowheads="1"/>
          </p:cNvSpPr>
          <p:nvPr/>
        </p:nvSpPr>
        <p:spPr bwMode="auto">
          <a:xfrm>
            <a:off x="3322345" y="3672253"/>
            <a:ext cx="710911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defTabSz="912813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ClrTx/>
              <a:buFontTx/>
              <a:buNone/>
              <a:defRPr/>
            </a:pPr>
            <a:r>
              <a:rPr kumimoji="1" lang="ja-JP" altLang="en-US" b="0" dirty="0" smtClean="0">
                <a:latin typeface="ＭＳ Ｐゴシック" panose="020B0600070205080204" pitchFamily="50" charset="-128"/>
              </a:rPr>
              <a:t>●学校の運営に保護者や地域住民の意見を　　　　反映する仕組み</a:t>
            </a:r>
            <a:endParaRPr kumimoji="1" lang="en-US" altLang="ja-JP" b="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662361" y="4973897"/>
            <a:ext cx="6769100" cy="162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 b="0" dirty="0">
                <a:latin typeface="ＭＳ Ｐゴシック" panose="020B0600070205080204" pitchFamily="50" charset="-128"/>
              </a:rPr>
              <a:t>※</a:t>
            </a:r>
            <a:r>
              <a:rPr lang="ja-JP" altLang="en-US" sz="2400" b="0" dirty="0">
                <a:solidFill>
                  <a:srgbClr val="212214"/>
                </a:solidFill>
              </a:rPr>
              <a:t>「地方教育行政の組織及び運営に関する法律」</a:t>
            </a:r>
            <a:endParaRPr lang="en-US" altLang="ja-JP" sz="2400" b="0" dirty="0">
              <a:solidFill>
                <a:srgbClr val="212214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2400" b="0" dirty="0">
                <a:solidFill>
                  <a:srgbClr val="212214"/>
                </a:solidFill>
              </a:rPr>
              <a:t>　第４７条の</a:t>
            </a:r>
            <a:r>
              <a:rPr lang="ja-JP" altLang="en-US" sz="2400" b="0" u="sng" dirty="0">
                <a:solidFill>
                  <a:srgbClr val="FF0000"/>
                </a:solidFill>
              </a:rPr>
              <a:t>６</a:t>
            </a:r>
            <a:r>
              <a:rPr lang="ja-JP" altLang="en-US" sz="2400" b="0" dirty="0"/>
              <a:t>に基づく制度</a:t>
            </a:r>
            <a:r>
              <a:rPr lang="ja-JP" altLang="en-US" sz="2400" b="0" dirty="0" smtClean="0"/>
              <a:t>。</a:t>
            </a:r>
            <a:endParaRPr lang="en-US" altLang="ja-JP" sz="2400" b="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 b="0" dirty="0" smtClean="0">
                <a:latin typeface="ＭＳ Ｐゴシック" panose="020B0600070205080204" pitchFamily="50" charset="-128"/>
              </a:rPr>
              <a:t>※</a:t>
            </a:r>
            <a:r>
              <a:rPr lang="ja-JP" altLang="en-US" sz="2400" b="0" dirty="0" smtClean="0">
                <a:latin typeface="ＭＳ Ｐゴシック" panose="020B0600070205080204" pitchFamily="50" charset="-128"/>
              </a:rPr>
              <a:t>「学校運営協議会」は教育委員会の下部組織</a:t>
            </a:r>
            <a:r>
              <a:rPr lang="ja-JP" altLang="en-US" b="0" dirty="0"/>
              <a:t>　</a:t>
            </a:r>
            <a:endParaRPr lang="ja-JP" altLang="ja-JP" b="0" dirty="0"/>
          </a:p>
        </p:txBody>
      </p:sp>
    </p:spTree>
    <p:extLst>
      <p:ext uri="{BB962C8B-B14F-4D97-AF65-F5344CB8AC3E}">
        <p14:creationId xmlns:p14="http://schemas.microsoft.com/office/powerpoint/2010/main" val="280713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46"/>
          </a:xfrm>
        </p:spPr>
        <p:txBody>
          <a:bodyPr/>
          <a:lstStyle/>
          <a:p>
            <a:r>
              <a:rPr lang="ja-JP" altLang="en-US" dirty="0"/>
              <a:t>１　コミュニティースクールとは</a:t>
            </a:r>
            <a:endParaRPr kumimoji="1"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92924" y="1370141"/>
            <a:ext cx="9139729" cy="377762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2400" b="0" dirty="0" smtClean="0"/>
              <a:t>●学校運営協議会の主な役割とは？</a:t>
            </a:r>
            <a:endParaRPr lang="en-US" altLang="ja-JP" sz="2400" b="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b="0" dirty="0" smtClean="0"/>
              <a:t>　　</a:t>
            </a:r>
            <a:endParaRPr lang="ja-JP" altLang="ja-JP" b="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2807493" y="1855674"/>
            <a:ext cx="8697119" cy="3384550"/>
          </a:xfrm>
          <a:prstGeom prst="roundRect">
            <a:avLst>
              <a:gd name="adj" fmla="val 7596"/>
            </a:avLst>
          </a:prstGeom>
          <a:solidFill>
            <a:srgbClr val="F7FFAB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r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r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r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r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r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ts val="200"/>
              </a:spcBef>
              <a:defRPr/>
            </a:pPr>
            <a:endParaRPr kumimoji="1" lang="en-US" altLang="ja-JP" sz="28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ts val="200"/>
              </a:spcBef>
              <a:defRPr/>
            </a:pPr>
            <a:endParaRPr kumimoji="1" lang="en-US" altLang="ja-JP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algn="l" eaLnBrk="1" hangingPunct="1">
              <a:lnSpc>
                <a:spcPts val="3700"/>
              </a:lnSpc>
              <a:defRPr/>
            </a:pPr>
            <a:r>
              <a:rPr kumimoji="1" lang="ja-JP" altLang="en-US" sz="28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　　　　</a:t>
            </a:r>
            <a:endParaRPr kumimoji="1" lang="ja-JP" altLang="en-US" sz="2800" dirty="0" smtClean="0">
              <a:solidFill>
                <a:srgbClr val="FFFFFF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077367" y="1988619"/>
            <a:ext cx="82089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○ 校長が作成する学校運営の</a:t>
            </a:r>
            <a:r>
              <a:rPr kumimoji="1" lang="ja-JP" altLang="en-US" sz="2600" b="0" dirty="0">
                <a:solidFill>
                  <a:srgbClr val="FF0000"/>
                </a:solidFill>
                <a:latin typeface="Arial" panose="020B0604020202020204" pitchFamily="34" charset="0"/>
              </a:rPr>
              <a:t>基本方針を承認する</a:t>
            </a:r>
            <a:r>
              <a:rPr kumimoji="1" lang="ja-JP" altLang="en-US" sz="2600" b="0" dirty="0">
                <a:latin typeface="Arial" panose="020B0604020202020204" pitchFamily="34" charset="0"/>
              </a:rPr>
              <a:t>こと</a:t>
            </a:r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3077367" y="2530609"/>
            <a:ext cx="81200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○ 学校運営への</a:t>
            </a:r>
            <a:r>
              <a:rPr kumimoji="1" lang="ja-JP" altLang="en-US" sz="2600" b="0" dirty="0">
                <a:solidFill>
                  <a:srgbClr val="FF0000"/>
                </a:solidFill>
                <a:latin typeface="Arial" panose="020B0604020202020204" pitchFamily="34" charset="0"/>
              </a:rPr>
              <a:t>必要な支援に関する協議を行う</a:t>
            </a:r>
            <a:r>
              <a:rPr kumimoji="1" lang="ja-JP" altLang="en-US" sz="2600" b="0" dirty="0">
                <a:latin typeface="Arial" panose="020B0604020202020204" pitchFamily="34" charset="0"/>
              </a:rPr>
              <a:t>こと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3091506" y="3052667"/>
            <a:ext cx="83407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○ </a:t>
            </a:r>
            <a:r>
              <a:rPr kumimoji="1" lang="ja-JP" altLang="en-US" sz="2600" b="0" dirty="0">
                <a:solidFill>
                  <a:srgbClr val="FF0000"/>
                </a:solidFill>
                <a:latin typeface="Arial" panose="020B0604020202020204" pitchFamily="34" charset="0"/>
              </a:rPr>
              <a:t>学校運営について</a:t>
            </a:r>
            <a:r>
              <a:rPr kumimoji="1" lang="ja-JP" altLang="en-US" sz="2600" b="0" dirty="0">
                <a:latin typeface="Arial" panose="020B0604020202020204" pitchFamily="34" charset="0"/>
              </a:rPr>
              <a:t>、教育委員会又は校長に意見を述べ</a:t>
            </a:r>
            <a:endParaRPr kumimoji="1" lang="en-US" altLang="ja-JP" sz="26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　　</a:t>
            </a:r>
            <a:r>
              <a:rPr kumimoji="1" lang="ja-JP" altLang="en-US" sz="2600" b="0" dirty="0" err="1">
                <a:latin typeface="Arial" panose="020B0604020202020204" pitchFamily="34" charset="0"/>
              </a:rPr>
              <a:t>る</a:t>
            </a:r>
            <a:r>
              <a:rPr kumimoji="1" lang="ja-JP" altLang="en-US" sz="2600" b="0" dirty="0">
                <a:latin typeface="Arial" panose="020B0604020202020204" pitchFamily="34" charset="0"/>
              </a:rPr>
              <a:t>ことができること</a:t>
            </a: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3088183" y="3948192"/>
            <a:ext cx="8305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○ </a:t>
            </a:r>
            <a:r>
              <a:rPr kumimoji="1" lang="ja-JP" altLang="en-US" sz="2600" b="0" dirty="0">
                <a:solidFill>
                  <a:srgbClr val="FF0000"/>
                </a:solidFill>
                <a:latin typeface="Arial" panose="020B0604020202020204" pitchFamily="34" charset="0"/>
              </a:rPr>
              <a:t>教職員の任用に関して</a:t>
            </a:r>
            <a:r>
              <a:rPr kumimoji="1" lang="ja-JP" altLang="en-US" sz="2600" b="0" dirty="0">
                <a:latin typeface="Arial" panose="020B0604020202020204" pitchFamily="34" charset="0"/>
              </a:rPr>
              <a:t>、</a:t>
            </a:r>
            <a:r>
              <a:rPr kumimoji="1" lang="ja-JP" altLang="en-US" sz="2600" b="0" u="sng" dirty="0">
                <a:latin typeface="Arial" panose="020B0604020202020204" pitchFamily="34" charset="0"/>
              </a:rPr>
              <a:t>教育委員会で定める事項に</a:t>
            </a:r>
            <a:r>
              <a:rPr kumimoji="1" lang="ja-JP" altLang="en-US" sz="2600" b="0" u="sng" dirty="0" err="1">
                <a:latin typeface="Arial" panose="020B0604020202020204" pitchFamily="34" charset="0"/>
              </a:rPr>
              <a:t>つ</a:t>
            </a:r>
            <a:r>
              <a:rPr kumimoji="1" lang="ja-JP" altLang="en-US" sz="2600" b="0" u="sng" dirty="0">
                <a:latin typeface="Arial" panose="020B0604020202020204" pitchFamily="34" charset="0"/>
              </a:rPr>
              <a:t>　　</a:t>
            </a:r>
            <a:endParaRPr kumimoji="1" lang="en-US" altLang="ja-JP" sz="2600" b="0" u="sng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1" lang="ja-JP" altLang="en-US" sz="2600" b="0" dirty="0">
                <a:latin typeface="Arial" panose="020B0604020202020204" pitchFamily="34" charset="0"/>
              </a:rPr>
              <a:t>　　</a:t>
            </a:r>
            <a:r>
              <a:rPr kumimoji="1" lang="ja-JP" altLang="en-US" sz="2600" b="0" u="sng" dirty="0">
                <a:latin typeface="Arial" panose="020B0604020202020204" pitchFamily="34" charset="0"/>
              </a:rPr>
              <a:t>いて</a:t>
            </a:r>
            <a:r>
              <a:rPr kumimoji="1" lang="ja-JP" altLang="en-US" sz="2600" b="0" dirty="0">
                <a:latin typeface="Arial" panose="020B0604020202020204" pitchFamily="34" charset="0"/>
              </a:rPr>
              <a:t>意見を述べることができること</a:t>
            </a:r>
          </a:p>
        </p:txBody>
      </p:sp>
      <p:sp>
        <p:nvSpPr>
          <p:cNvPr id="10" name="角丸四角形吹き出し 8"/>
          <p:cNvSpPr>
            <a:spLocks noChangeArrowheads="1"/>
          </p:cNvSpPr>
          <p:nvPr/>
        </p:nvSpPr>
        <p:spPr bwMode="auto">
          <a:xfrm>
            <a:off x="3454420" y="5043580"/>
            <a:ext cx="7365955" cy="1411288"/>
          </a:xfrm>
          <a:prstGeom prst="wedgeRoundRectCallout">
            <a:avLst>
              <a:gd name="adj1" fmla="val 31000"/>
              <a:gd name="adj2" fmla="val -94644"/>
              <a:gd name="adj3" fmla="val 16667"/>
            </a:avLst>
          </a:prstGeom>
          <a:solidFill>
            <a:srgbClr val="FF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800" b="0" dirty="0">
                <a:latin typeface="Arial" panose="020B0604020202020204" pitchFamily="34" charset="0"/>
              </a:rPr>
              <a:t>伊丹市教育委員会では</a:t>
            </a:r>
            <a:r>
              <a:rPr lang="en-US" altLang="ja-JP" sz="1800" b="0" dirty="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8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 b="0" dirty="0">
                <a:latin typeface="Arial" panose="020B0604020202020204" pitchFamily="34" charset="0"/>
              </a:rPr>
              <a:t>「</a:t>
            </a:r>
            <a:r>
              <a:rPr lang="ja-JP" altLang="en-US" sz="2400" b="0" dirty="0">
                <a:solidFill>
                  <a:srgbClr val="FF0000"/>
                </a:solidFill>
                <a:latin typeface="Arial" panose="020B0604020202020204" pitchFamily="34" charset="0"/>
              </a:rPr>
              <a:t>個人を特定しない限りの採用、昇任、転任について</a:t>
            </a:r>
            <a:r>
              <a:rPr lang="ja-JP" altLang="en-US" sz="2400" b="0" dirty="0">
                <a:latin typeface="Arial" panose="020B0604020202020204" pitchFamily="34" charset="0"/>
              </a:rPr>
              <a:t>」</a:t>
            </a:r>
            <a:endParaRPr lang="en-US" altLang="ja-JP" sz="2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8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 b="0" dirty="0">
                <a:latin typeface="Arial" panose="020B0604020202020204" pitchFamily="34" charset="0"/>
              </a:rPr>
              <a:t>　　　　　　　　　　　　　　　　　　　　　　　　　　　　　　　　　　としている</a:t>
            </a:r>
            <a:endParaRPr lang="en-US" altLang="ja-JP" sz="20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800" b="0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ja-JP" altLang="en-US" sz="18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95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１　コミュニティースクールとは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2589212" y="1262130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2400" b="0" dirty="0"/>
              <a:t>●「学校運営協議会」設置が求められる背景</a:t>
            </a:r>
            <a:endParaRPr lang="en-US" altLang="ja-JP" sz="2400" b="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b="0" dirty="0"/>
              <a:t>　　</a:t>
            </a:r>
            <a:endParaRPr lang="ja-JP" altLang="ja-JP" b="0" dirty="0"/>
          </a:p>
        </p:txBody>
      </p:sp>
      <p:sp>
        <p:nvSpPr>
          <p:cNvPr id="5" name="正方形/長方形 4"/>
          <p:cNvSpPr/>
          <p:nvPr/>
        </p:nvSpPr>
        <p:spPr>
          <a:xfrm>
            <a:off x="2692444" y="1761364"/>
            <a:ext cx="8185066" cy="525041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>
            <a:lvl1pPr algn="r" defTabSz="8429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r" defTabSz="8429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r" defTabSz="8429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r" defTabSz="8429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r" defTabSz="8429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r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r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r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r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kumimoji="1" lang="ja-JP" altLang="en-US" sz="29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社会総掛かりでの教育の推進 </a:t>
            </a:r>
            <a:r>
              <a:rPr kumimoji="1"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が不可欠</a:t>
            </a:r>
            <a:endParaRPr kumimoji="1" lang="en-US" altLang="ja-JP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44" y="2384176"/>
            <a:ext cx="841533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90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0898"/>
          </a:xfrm>
        </p:spPr>
        <p:txBody>
          <a:bodyPr/>
          <a:lstStyle/>
          <a:p>
            <a:r>
              <a:rPr lang="ja-JP" altLang="en-US" dirty="0"/>
              <a:t>１　コミュニティースクールとは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2592925" y="1275008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2400" b="0" dirty="0"/>
              <a:t>●「学校運営協議会」設置のメリットは？</a:t>
            </a:r>
            <a:endParaRPr lang="en-US" altLang="ja-JP" sz="2400" b="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b="0" dirty="0"/>
              <a:t>　　</a:t>
            </a:r>
            <a:endParaRPr lang="ja-JP" altLang="ja-JP" b="0" dirty="0"/>
          </a:p>
        </p:txBody>
      </p:sp>
      <p:sp>
        <p:nvSpPr>
          <p:cNvPr id="5" name="正方形/長方形 4"/>
          <p:cNvSpPr/>
          <p:nvPr/>
        </p:nvSpPr>
        <p:spPr>
          <a:xfrm>
            <a:off x="2592925" y="1925906"/>
            <a:ext cx="10091156" cy="404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① 組織的・継続的な体制の構築 ＝ </a:t>
            </a:r>
            <a:r>
              <a:rPr lang="ja-JP" altLang="en-US" sz="2400" b="1" dirty="0">
                <a:solidFill>
                  <a:srgbClr val="FF0000"/>
                </a:solidFill>
                <a:latin typeface="+mj-ea"/>
                <a:ea typeface="+mj-ea"/>
              </a:rPr>
              <a:t>持続可能性</a:t>
            </a:r>
            <a:endParaRPr lang="en-US" altLang="ja-JP" sz="24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ja-JP" altLang="en-US" sz="9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　　　校長や教職員の異動があっても、学校運営協議会によって地域との組織的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　 な連携・協働体制がそのまま継続できる。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ja-JP" altLang="en-US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② 当事者意識・役割分担 ＝ </a:t>
            </a:r>
            <a:r>
              <a:rPr lang="ja-JP" altLang="en-US" sz="2400" b="1" dirty="0">
                <a:solidFill>
                  <a:srgbClr val="FF0000"/>
                </a:solidFill>
                <a:latin typeface="+mj-ea"/>
                <a:ea typeface="+mj-ea"/>
              </a:rPr>
              <a:t>社会総掛かり</a:t>
            </a:r>
            <a:endParaRPr lang="en-US" altLang="ja-JP" sz="24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ja-JP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      学校運営協議会や熟議等を通して、子ども達が抱える課題や、地域で育てた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ja-JP" dirty="0">
                <a:solidFill>
                  <a:srgbClr val="000000"/>
                </a:solidFill>
                <a:latin typeface="+mj-ea"/>
                <a:ea typeface="+mj-ea"/>
              </a:rPr>
              <a:t>   </a:t>
            </a: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い子どもの姿等、何を実現していくのかという、</a:t>
            </a: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目標やビジョンの共有が</a:t>
            </a: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できる。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ja-JP" altLang="en-US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③ 目標・ビジョンを共有した</a:t>
            </a:r>
            <a:r>
              <a:rPr lang="ja-JP" altLang="en-US" sz="2400" b="1" dirty="0">
                <a:solidFill>
                  <a:srgbClr val="FF0000"/>
                </a:solidFill>
                <a:latin typeface="+mj-ea"/>
                <a:ea typeface="+mj-ea"/>
              </a:rPr>
              <a:t>「協働」</a:t>
            </a:r>
            <a:r>
              <a:rPr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活動</a:t>
            </a:r>
          </a:p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      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ja-JP" dirty="0">
                <a:solidFill>
                  <a:srgbClr val="000000"/>
                </a:solidFill>
                <a:latin typeface="+mj-ea"/>
                <a:ea typeface="+mj-ea"/>
              </a:rPr>
              <a:t>      </a:t>
            </a: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校長が作成する学校運営の</a:t>
            </a: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「基本方針の承認」</a:t>
            </a: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を通して、学校や地域、子ども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 　たちが抱える課題に対して、関係者が当事者意識を持ち、</a:t>
            </a: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連携・協働した取組</a:t>
            </a: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が</a:t>
            </a:r>
            <a:endParaRPr lang="en-US" altLang="ja-JP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　 できる。</a:t>
            </a:r>
            <a:endParaRPr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4839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938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２　伊丹小学校学校運営協議会について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41612" y="3397877"/>
            <a:ext cx="8915400" cy="28483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●活動内容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・保護者や地域・社会全体から信頼され、期待される学校を構築するために、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学校運営協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議会において、学校や地域における課題を共有し、課題解決に向けて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委員が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それぞれの立場で何ができるかを話し合い、確実な解決に導いていく。</a:t>
            </a:r>
          </a:p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学校、地域、保護者が相互理解を深め、互いの役割を確認し合うとともに、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地域総がかり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での教育、子育てが実現できるよう具体的な活動推進の連携を行う。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741612" y="1375893"/>
            <a:ext cx="8915400" cy="2127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3" charset="2"/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月指定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buFont typeface="Wingdings 3" charset="2"/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●活動目的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buFont typeface="Wingdings 3" charset="2"/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　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学校運営協議会を設置し、学校運営の改善及び家庭や地域との連携・協働の具体的方策を協議し、地域の力を学校運営に活かす「地域とともにある学校づくり」を推進する。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09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226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　伊丹小学校学校運営協議会について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236371"/>
            <a:ext cx="9465414" cy="5267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●活動計画</a:t>
            </a:r>
            <a:r>
              <a:rPr lang="ja-JP" altLang="en-US" sz="2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回（</a:t>
            </a:r>
            <a:r>
              <a:rPr kumimoji="1"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学校運営協議会運営計画・学校経営方針等　</a:t>
            </a:r>
            <a:endParaRPr kumimoji="1"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kumimoji="1"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学校運営協議会活動内容・学校における懸案事項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kumimoji="1"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学校運営協議会の今後の進め方（情報共有）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kumimoji="1"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活動内容の決定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endParaRPr kumimoji="1"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そのために、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情報発信・情報共有、意見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反映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が必要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404589" y="3728432"/>
            <a:ext cx="7834660" cy="54735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①学校（子どもたち）の課題解決に向けて「熟議」する場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404588" y="4472187"/>
            <a:ext cx="7834661" cy="5731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②子どもたちへの支援の方策を協議し、協働して取り組む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31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650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　伊丹小学校学校運営協議会について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300766"/>
            <a:ext cx="8915400" cy="5190186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そこで、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回（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学校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運営協議会説明会について・学力テスト・学校評価（前期）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回（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学校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運営協議会啓発イベント・コミスク便りについて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１２月　８日　　</a:t>
            </a:r>
            <a:r>
              <a:rPr lang="ja-JP" altLang="en-US" sz="2000" b="1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コミスク便り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発行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１２月１６日　　</a:t>
            </a:r>
            <a:r>
              <a:rPr lang="ja-JP" altLang="en-US" sz="20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啓発イベント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「伊丹っ子　紙ヒコーキ大会」（サタスク・自治協）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回（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学校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運営協議会説明会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ついて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２月２４日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20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学校</a:t>
            </a:r>
            <a:r>
              <a:rPr lang="ja-JP" altLang="en-US" sz="2000" dirty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運営協議会</a:t>
            </a:r>
            <a:r>
              <a:rPr lang="ja-JP" altLang="en-US" sz="20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説明会</a:t>
            </a:r>
            <a:endParaRPr lang="en-US" altLang="ja-JP" sz="2000" dirty="0" smtClean="0"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回（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学校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評価（後期）・次年度への課題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雲形吹き出し 3"/>
          <p:cNvSpPr/>
          <p:nvPr/>
        </p:nvSpPr>
        <p:spPr>
          <a:xfrm>
            <a:off x="3421106" y="1929148"/>
            <a:ext cx="2112135" cy="1159098"/>
          </a:xfrm>
          <a:prstGeom prst="cloudCallout">
            <a:avLst>
              <a:gd name="adj1" fmla="val 33435"/>
              <a:gd name="adj2" fmla="val 547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説明会</a:t>
            </a:r>
            <a:endParaRPr kumimoji="1" lang="ja-JP" altLang="en-US" sz="2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5810540" y="1300766"/>
            <a:ext cx="2472743" cy="1256764"/>
          </a:xfrm>
          <a:prstGeom prst="cloudCallout">
            <a:avLst>
              <a:gd name="adj1" fmla="val -2959"/>
              <a:gd name="adj2" fmla="val 6472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啓発</a:t>
            </a:r>
            <a:endParaRPr lang="en-US" altLang="ja-JP" sz="28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</a:t>
            </a:r>
            <a:endParaRPr kumimoji="1" lang="ja-JP" altLang="en-US" sz="2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雲形吹き出し 5"/>
          <p:cNvSpPr/>
          <p:nvPr/>
        </p:nvSpPr>
        <p:spPr>
          <a:xfrm>
            <a:off x="8754569" y="1632933"/>
            <a:ext cx="2112135" cy="1455313"/>
          </a:xfrm>
          <a:prstGeom prst="cloudCallout">
            <a:avLst>
              <a:gd name="adj1" fmla="val -57418"/>
              <a:gd name="adj2" fmla="val 3241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コミスク便り</a:t>
            </a:r>
            <a:endParaRPr kumimoji="1" lang="ja-JP" altLang="en-US" sz="2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20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　伊丹小学校学校運営協議会について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92924" y="1262130"/>
            <a:ext cx="9320033" cy="549927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●学校運営協議会委員「特別職の非常勤公務員」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①保護者（必須）　②地域住民（必須）　③学校の運営に資する活動を行う者（必須）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④教職員（任意）　⑤その他教育委員会が適当と認める者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CS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ディレクター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①保護者　②地域住民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学校運営協議会の運営に係る事務、学校間の連絡調整、学校・地域・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PTA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等との活動に係る調整等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777532" y="2665926"/>
            <a:ext cx="8542471" cy="15969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伊丹小学校学校運営協議会委員」　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名（会長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名・委員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名）</a:t>
            </a:r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①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PTA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会長・副会長　②自治協議会会長、元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PTA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会長・副会長</a:t>
            </a:r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③子ども会連合会会長、北中学校</a:t>
            </a: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校長、本校ボランティア</a:t>
            </a:r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777532" y="6001555"/>
            <a:ext cx="6327831" cy="48939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「伊丹小学校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CS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ディレクター」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　　①保護者</a:t>
            </a:r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239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731</TotalTime>
  <Words>537</Words>
  <Application>Microsoft Office PowerPoint</Application>
  <PresentationFormat>ワイド画面</PresentationFormat>
  <Paragraphs>193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HGP創英角ﾎﾟｯﾌﾟ体</vt:lpstr>
      <vt:lpstr>ＭＳ Ｐゴシック</vt:lpstr>
      <vt:lpstr>メイリオ</vt:lpstr>
      <vt:lpstr>Arial</vt:lpstr>
      <vt:lpstr>Calibri</vt:lpstr>
      <vt:lpstr>Century Gothic</vt:lpstr>
      <vt:lpstr>Verdana</vt:lpstr>
      <vt:lpstr>Wingdings</vt:lpstr>
      <vt:lpstr>Wingdings 3</vt:lpstr>
      <vt:lpstr>ウィスプ</vt:lpstr>
      <vt:lpstr>伊丹小学校 　　　学校運営協議会説明会</vt:lpstr>
      <vt:lpstr>１　コミュニティースクールとは</vt:lpstr>
      <vt:lpstr>１　コミュニティースクールとは</vt:lpstr>
      <vt:lpstr>１　コミュニティースクールとは</vt:lpstr>
      <vt:lpstr>１　コミュニティースクールとは</vt:lpstr>
      <vt:lpstr>２　伊丹小学校学校運営協議会について</vt:lpstr>
      <vt:lpstr>２　伊丹小学校学校運営協議会について</vt:lpstr>
      <vt:lpstr>２　伊丹小学校学校運営協議会について</vt:lpstr>
      <vt:lpstr>２　伊丹小学校学校運営協議会について</vt:lpstr>
      <vt:lpstr>２　伊丹小学校学校運営協議会について</vt:lpstr>
      <vt:lpstr>３　地域とともにある学校づくり</vt:lpstr>
      <vt:lpstr>３　地域とともにある学校づくり</vt:lpstr>
      <vt:lpstr>３　地域とともにある学校づくり</vt:lpstr>
      <vt:lpstr>３　地域とともにある学校づくり</vt:lpstr>
      <vt:lpstr>４　今年度の成果と次年度への課題</vt:lpstr>
    </vt:vector>
  </TitlesOfParts>
  <Company>伊丹市教育委員会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伊丹小学校学校運営協議会説明会</dc:title>
  <dc:creator>大橋  雅代</dc:creator>
  <cp:lastModifiedBy>大橋  雅代</cp:lastModifiedBy>
  <cp:revision>70</cp:revision>
  <cp:lastPrinted>2018-01-12T06:43:07Z</cp:lastPrinted>
  <dcterms:created xsi:type="dcterms:W3CDTF">2017-11-17T07:50:56Z</dcterms:created>
  <dcterms:modified xsi:type="dcterms:W3CDTF">2018-01-16T05:46:34Z</dcterms:modified>
</cp:coreProperties>
</file>